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9"/>
  </p:notesMasterIdLst>
  <p:sldIdLst>
    <p:sldId id="256" r:id="rId2"/>
    <p:sldId id="284" r:id="rId3"/>
    <p:sldId id="307" r:id="rId4"/>
    <p:sldId id="310" r:id="rId5"/>
    <p:sldId id="311" r:id="rId6"/>
    <p:sldId id="312" r:id="rId7"/>
    <p:sldId id="313" r:id="rId8"/>
    <p:sldId id="314" r:id="rId9"/>
    <p:sldId id="315" r:id="rId10"/>
    <p:sldId id="316" r:id="rId11"/>
    <p:sldId id="305" r:id="rId12"/>
    <p:sldId id="308" r:id="rId13"/>
    <p:sldId id="319" r:id="rId14"/>
    <p:sldId id="320" r:id="rId15"/>
    <p:sldId id="321" r:id="rId16"/>
    <p:sldId id="322" r:id="rId17"/>
    <p:sldId id="306" r:id="rId18"/>
    <p:sldId id="324" r:id="rId19"/>
    <p:sldId id="325" r:id="rId20"/>
    <p:sldId id="326" r:id="rId21"/>
    <p:sldId id="327" r:id="rId22"/>
    <p:sldId id="328" r:id="rId23"/>
    <p:sldId id="329" r:id="rId24"/>
    <p:sldId id="287" r:id="rId25"/>
    <p:sldId id="330" r:id="rId26"/>
    <p:sldId id="331" r:id="rId27"/>
    <p:sldId id="332" r:id="rId28"/>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lmine Baumann" initials="EB" lastIdx="9"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B9C52"/>
    <a:srgbClr val="4F737F"/>
    <a:srgbClr val="336699"/>
    <a:srgbClr val="2F4E6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297" autoAdjust="0"/>
    <p:restoredTop sz="96512" autoAdjust="0"/>
  </p:normalViewPr>
  <p:slideViewPr>
    <p:cSldViewPr snapToGrid="0" snapToObjects="1">
      <p:cViewPr varScale="1">
        <p:scale>
          <a:sx n="75" d="100"/>
          <a:sy n="75" d="100"/>
        </p:scale>
        <p:origin x="1164" y="7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ZA"/>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845BAD30-89DE-4469-AF5E-CA484E4FB39A}" type="datetimeFigureOut">
              <a:rPr lang="en-ZA" smtClean="0"/>
              <a:pPr/>
              <a:t>2016-06-22</a:t>
            </a:fld>
            <a:endParaRPr lang="en-ZA"/>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ZA"/>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ZA"/>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1CD8C5B5-84EC-4A8D-95E9-4F37B21B9CB8}" type="slidenum">
              <a:rPr lang="en-ZA" smtClean="0"/>
              <a:pPr/>
              <a:t>‹#›</a:t>
            </a:fld>
            <a:endParaRPr lang="en-ZA"/>
          </a:p>
        </p:txBody>
      </p:sp>
    </p:spTree>
    <p:extLst>
      <p:ext uri="{BB962C8B-B14F-4D97-AF65-F5344CB8AC3E}">
        <p14:creationId xmlns:p14="http://schemas.microsoft.com/office/powerpoint/2010/main" val="24808063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CD8C5B5-84EC-4A8D-95E9-4F37B21B9CB8}" type="slidenum">
              <a:rPr lang="en-ZA" smtClean="0"/>
              <a:pPr/>
              <a:t>1</a:t>
            </a:fld>
            <a:endParaRPr lang="en-ZA"/>
          </a:p>
        </p:txBody>
      </p:sp>
    </p:spTree>
    <p:extLst>
      <p:ext uri="{BB962C8B-B14F-4D97-AF65-F5344CB8AC3E}">
        <p14:creationId xmlns:p14="http://schemas.microsoft.com/office/powerpoint/2010/main" val="15868761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CD8C5B5-84EC-4A8D-95E9-4F37B21B9CB8}" type="slidenum">
              <a:rPr lang="en-ZA" smtClean="0"/>
              <a:pPr/>
              <a:t>26</a:t>
            </a:fld>
            <a:endParaRPr lang="en-ZA"/>
          </a:p>
        </p:txBody>
      </p:sp>
    </p:spTree>
    <p:extLst>
      <p:ext uri="{BB962C8B-B14F-4D97-AF65-F5344CB8AC3E}">
        <p14:creationId xmlns:p14="http://schemas.microsoft.com/office/powerpoint/2010/main" val="5952503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CD8C5B5-84EC-4A8D-95E9-4F37B21B9CB8}" type="slidenum">
              <a:rPr lang="en-ZA" smtClean="0"/>
              <a:pPr/>
              <a:t>2</a:t>
            </a:fld>
            <a:endParaRPr lang="en-ZA"/>
          </a:p>
        </p:txBody>
      </p:sp>
    </p:spTree>
    <p:extLst>
      <p:ext uri="{BB962C8B-B14F-4D97-AF65-F5344CB8AC3E}">
        <p14:creationId xmlns:p14="http://schemas.microsoft.com/office/powerpoint/2010/main" val="3410859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CD8C5B5-84EC-4A8D-95E9-4F37B21B9CB8}" type="slidenum">
              <a:rPr lang="en-ZA" smtClean="0"/>
              <a:pPr/>
              <a:t>11</a:t>
            </a:fld>
            <a:endParaRPr lang="en-ZA"/>
          </a:p>
        </p:txBody>
      </p:sp>
    </p:spTree>
    <p:extLst>
      <p:ext uri="{BB962C8B-B14F-4D97-AF65-F5344CB8AC3E}">
        <p14:creationId xmlns:p14="http://schemas.microsoft.com/office/powerpoint/2010/main" val="40398185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CD8C5B5-84EC-4A8D-95E9-4F37B21B9CB8}" type="slidenum">
              <a:rPr lang="en-ZA" smtClean="0"/>
              <a:pPr/>
              <a:t>13</a:t>
            </a:fld>
            <a:endParaRPr lang="en-ZA"/>
          </a:p>
        </p:txBody>
      </p:sp>
    </p:spTree>
    <p:extLst>
      <p:ext uri="{BB962C8B-B14F-4D97-AF65-F5344CB8AC3E}">
        <p14:creationId xmlns:p14="http://schemas.microsoft.com/office/powerpoint/2010/main" val="40398185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CD8C5B5-84EC-4A8D-95E9-4F37B21B9CB8}" type="slidenum">
              <a:rPr lang="en-ZA" smtClean="0"/>
              <a:pPr/>
              <a:t>14</a:t>
            </a:fld>
            <a:endParaRPr lang="en-ZA"/>
          </a:p>
        </p:txBody>
      </p:sp>
    </p:spTree>
    <p:extLst>
      <p:ext uri="{BB962C8B-B14F-4D97-AF65-F5344CB8AC3E}">
        <p14:creationId xmlns:p14="http://schemas.microsoft.com/office/powerpoint/2010/main" val="40398185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CD8C5B5-84EC-4A8D-95E9-4F37B21B9CB8}" type="slidenum">
              <a:rPr lang="en-ZA" smtClean="0"/>
              <a:pPr/>
              <a:t>15</a:t>
            </a:fld>
            <a:endParaRPr lang="en-ZA"/>
          </a:p>
        </p:txBody>
      </p:sp>
    </p:spTree>
    <p:extLst>
      <p:ext uri="{BB962C8B-B14F-4D97-AF65-F5344CB8AC3E}">
        <p14:creationId xmlns:p14="http://schemas.microsoft.com/office/powerpoint/2010/main" val="40398185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CD8C5B5-84EC-4A8D-95E9-4F37B21B9CB8}" type="slidenum">
              <a:rPr lang="en-ZA" smtClean="0"/>
              <a:pPr/>
              <a:t>16</a:t>
            </a:fld>
            <a:endParaRPr lang="en-ZA"/>
          </a:p>
        </p:txBody>
      </p:sp>
    </p:spTree>
    <p:extLst>
      <p:ext uri="{BB962C8B-B14F-4D97-AF65-F5344CB8AC3E}">
        <p14:creationId xmlns:p14="http://schemas.microsoft.com/office/powerpoint/2010/main" val="40398185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CD8C5B5-84EC-4A8D-95E9-4F37B21B9CB8}" type="slidenum">
              <a:rPr lang="en-ZA" smtClean="0"/>
              <a:pPr/>
              <a:t>24</a:t>
            </a:fld>
            <a:endParaRPr lang="en-ZA"/>
          </a:p>
        </p:txBody>
      </p:sp>
    </p:spTree>
    <p:extLst>
      <p:ext uri="{BB962C8B-B14F-4D97-AF65-F5344CB8AC3E}">
        <p14:creationId xmlns:p14="http://schemas.microsoft.com/office/powerpoint/2010/main" val="5952503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CD8C5B5-84EC-4A8D-95E9-4F37B21B9CB8}" type="slidenum">
              <a:rPr lang="en-ZA" smtClean="0"/>
              <a:pPr/>
              <a:t>25</a:t>
            </a:fld>
            <a:endParaRPr lang="en-ZA"/>
          </a:p>
        </p:txBody>
      </p:sp>
    </p:spTree>
    <p:extLst>
      <p:ext uri="{BB962C8B-B14F-4D97-AF65-F5344CB8AC3E}">
        <p14:creationId xmlns:p14="http://schemas.microsoft.com/office/powerpoint/2010/main" val="59525030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FP&amp;M Presentation - Title Slide.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236482" y="4082239"/>
            <a:ext cx="4396828" cy="1693425"/>
          </a:xfrm>
        </p:spPr>
        <p:txBody>
          <a:bodyPr>
            <a:normAutofit/>
          </a:bodyPr>
          <a:lstStyle>
            <a:lvl1pPr algn="l">
              <a:lnSpc>
                <a:spcPct val="120000"/>
              </a:lnSpc>
              <a:defRPr sz="4000"/>
            </a:lvl1pPr>
          </a:lstStyle>
          <a:p>
            <a:r>
              <a:rPr lang="en-US" dirty="0" smtClean="0"/>
              <a:t>Click to edit Master title style</a:t>
            </a:r>
            <a:endParaRPr lang="en-US" dirty="0"/>
          </a:p>
        </p:txBody>
      </p:sp>
      <p:sp>
        <p:nvSpPr>
          <p:cNvPr id="3" name="Subtitle 2"/>
          <p:cNvSpPr>
            <a:spLocks noGrp="1"/>
          </p:cNvSpPr>
          <p:nvPr>
            <p:ph type="subTitle" idx="1"/>
          </p:nvPr>
        </p:nvSpPr>
        <p:spPr>
          <a:xfrm>
            <a:off x="1993462" y="5530412"/>
            <a:ext cx="6400800" cy="825938"/>
          </a:xfrm>
        </p:spPr>
        <p:txBody>
          <a:bodyPr/>
          <a:lstStyle>
            <a:lvl1pPr marL="0" indent="0" algn="l">
              <a:buNone/>
              <a:defRPr>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7EE64FED-176C-7041-9AB1-C30BA21FDC6A}" type="datetimeFigureOut">
              <a:rPr lang="en-US" smtClean="0"/>
              <a:pPr/>
              <a:t>6/22/2016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170DD6-C84C-984E-83C8-F919C4C50C3E}" type="slidenum">
              <a:rPr lang="en-US" smtClean="0"/>
              <a:pPr/>
              <a:t>‹#›</a:t>
            </a:fld>
            <a:endParaRPr lang="en-US"/>
          </a:p>
        </p:txBody>
      </p:sp>
    </p:spTree>
    <p:extLst>
      <p:ext uri="{BB962C8B-B14F-4D97-AF65-F5344CB8AC3E}">
        <p14:creationId xmlns:p14="http://schemas.microsoft.com/office/powerpoint/2010/main" val="19890590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E64FED-176C-7041-9AB1-C30BA21FDC6A}" type="datetimeFigureOut">
              <a:rPr lang="en-US" smtClean="0"/>
              <a:pPr/>
              <a:t>6/22/2016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170DD6-C84C-984E-83C8-F919C4C50C3E}" type="slidenum">
              <a:rPr lang="en-US" smtClean="0"/>
              <a:pPr/>
              <a:t>‹#›</a:t>
            </a:fld>
            <a:endParaRPr lang="en-US"/>
          </a:p>
        </p:txBody>
      </p:sp>
    </p:spTree>
    <p:extLst>
      <p:ext uri="{BB962C8B-B14F-4D97-AF65-F5344CB8AC3E}">
        <p14:creationId xmlns:p14="http://schemas.microsoft.com/office/powerpoint/2010/main" val="20088992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E64FED-176C-7041-9AB1-C30BA21FDC6A}" type="datetimeFigureOut">
              <a:rPr lang="en-US" smtClean="0"/>
              <a:pPr/>
              <a:t>6/22/2016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170DD6-C84C-984E-83C8-F919C4C50C3E}" type="slidenum">
              <a:rPr lang="en-US" smtClean="0"/>
              <a:pPr/>
              <a:t>‹#›</a:t>
            </a:fld>
            <a:endParaRPr lang="en-US"/>
          </a:p>
        </p:txBody>
      </p:sp>
    </p:spTree>
    <p:extLst>
      <p:ext uri="{BB962C8B-B14F-4D97-AF65-F5344CB8AC3E}">
        <p14:creationId xmlns:p14="http://schemas.microsoft.com/office/powerpoint/2010/main" val="41371887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E64FED-176C-7041-9AB1-C30BA21FDC6A}" type="datetimeFigureOut">
              <a:rPr lang="en-US" smtClean="0"/>
              <a:pPr/>
              <a:t>6/22/2016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170DD6-C84C-984E-83C8-F919C4C50C3E}" type="slidenum">
              <a:rPr lang="en-US" smtClean="0"/>
              <a:pPr/>
              <a:t>‹#›</a:t>
            </a:fld>
            <a:endParaRPr lang="en-US"/>
          </a:p>
        </p:txBody>
      </p:sp>
    </p:spTree>
    <p:extLst>
      <p:ext uri="{BB962C8B-B14F-4D97-AF65-F5344CB8AC3E}">
        <p14:creationId xmlns:p14="http://schemas.microsoft.com/office/powerpoint/2010/main" val="691161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EE64FED-176C-7041-9AB1-C30BA21FDC6A}" type="datetimeFigureOut">
              <a:rPr lang="en-US" smtClean="0"/>
              <a:pPr/>
              <a:t>6/22/2016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170DD6-C84C-984E-83C8-F919C4C50C3E}" type="slidenum">
              <a:rPr lang="en-US" smtClean="0"/>
              <a:pPr/>
              <a:t>‹#›</a:t>
            </a:fld>
            <a:endParaRPr lang="en-US"/>
          </a:p>
        </p:txBody>
      </p:sp>
    </p:spTree>
    <p:extLst>
      <p:ext uri="{BB962C8B-B14F-4D97-AF65-F5344CB8AC3E}">
        <p14:creationId xmlns:p14="http://schemas.microsoft.com/office/powerpoint/2010/main" val="30108938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EE64FED-176C-7041-9AB1-C30BA21FDC6A}" type="datetimeFigureOut">
              <a:rPr lang="en-US" smtClean="0"/>
              <a:pPr/>
              <a:t>6/22/2016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170DD6-C84C-984E-83C8-F919C4C50C3E}" type="slidenum">
              <a:rPr lang="en-US" smtClean="0"/>
              <a:pPr/>
              <a:t>‹#›</a:t>
            </a:fld>
            <a:endParaRPr lang="en-US"/>
          </a:p>
        </p:txBody>
      </p:sp>
    </p:spTree>
    <p:extLst>
      <p:ext uri="{BB962C8B-B14F-4D97-AF65-F5344CB8AC3E}">
        <p14:creationId xmlns:p14="http://schemas.microsoft.com/office/powerpoint/2010/main" val="34649141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EE64FED-176C-7041-9AB1-C30BA21FDC6A}" type="datetimeFigureOut">
              <a:rPr lang="en-US" smtClean="0"/>
              <a:pPr/>
              <a:t>6/22/2016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170DD6-C84C-984E-83C8-F919C4C50C3E}" type="slidenum">
              <a:rPr lang="en-US" smtClean="0"/>
              <a:pPr/>
              <a:t>‹#›</a:t>
            </a:fld>
            <a:endParaRPr lang="en-US"/>
          </a:p>
        </p:txBody>
      </p:sp>
    </p:spTree>
    <p:extLst>
      <p:ext uri="{BB962C8B-B14F-4D97-AF65-F5344CB8AC3E}">
        <p14:creationId xmlns:p14="http://schemas.microsoft.com/office/powerpoint/2010/main" val="2712888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EE64FED-176C-7041-9AB1-C30BA21FDC6A}" type="datetimeFigureOut">
              <a:rPr lang="en-US" smtClean="0"/>
              <a:pPr/>
              <a:t>6/22/2016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170DD6-C84C-984E-83C8-F919C4C50C3E}" type="slidenum">
              <a:rPr lang="en-US" smtClean="0"/>
              <a:pPr/>
              <a:t>‹#›</a:t>
            </a:fld>
            <a:endParaRPr lang="en-US"/>
          </a:p>
        </p:txBody>
      </p:sp>
    </p:spTree>
    <p:extLst>
      <p:ext uri="{BB962C8B-B14F-4D97-AF65-F5344CB8AC3E}">
        <p14:creationId xmlns:p14="http://schemas.microsoft.com/office/powerpoint/2010/main" val="35380271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E64FED-176C-7041-9AB1-C30BA21FDC6A}" type="datetimeFigureOut">
              <a:rPr lang="en-US" smtClean="0"/>
              <a:pPr/>
              <a:t>6/22/2016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170DD6-C84C-984E-83C8-F919C4C50C3E}" type="slidenum">
              <a:rPr lang="en-US" smtClean="0"/>
              <a:pPr/>
              <a:t>‹#›</a:t>
            </a:fld>
            <a:endParaRPr lang="en-US"/>
          </a:p>
        </p:txBody>
      </p:sp>
    </p:spTree>
    <p:extLst>
      <p:ext uri="{BB962C8B-B14F-4D97-AF65-F5344CB8AC3E}">
        <p14:creationId xmlns:p14="http://schemas.microsoft.com/office/powerpoint/2010/main" val="23384320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E64FED-176C-7041-9AB1-C30BA21FDC6A}" type="datetimeFigureOut">
              <a:rPr lang="en-US" smtClean="0"/>
              <a:pPr/>
              <a:t>6/22/2016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170DD6-C84C-984E-83C8-F919C4C50C3E}" type="slidenum">
              <a:rPr lang="en-US" smtClean="0"/>
              <a:pPr/>
              <a:t>‹#›</a:t>
            </a:fld>
            <a:endParaRPr lang="en-US"/>
          </a:p>
        </p:txBody>
      </p:sp>
    </p:spTree>
    <p:extLst>
      <p:ext uri="{BB962C8B-B14F-4D97-AF65-F5344CB8AC3E}">
        <p14:creationId xmlns:p14="http://schemas.microsoft.com/office/powerpoint/2010/main" val="3183953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E64FED-176C-7041-9AB1-C30BA21FDC6A}" type="datetimeFigureOut">
              <a:rPr lang="en-US" smtClean="0"/>
              <a:pPr/>
              <a:t>6/22/2016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170DD6-C84C-984E-83C8-F919C4C50C3E}" type="slidenum">
              <a:rPr lang="en-US" smtClean="0"/>
              <a:pPr/>
              <a:t>‹#›</a:t>
            </a:fld>
            <a:endParaRPr lang="en-US"/>
          </a:p>
        </p:txBody>
      </p:sp>
    </p:spTree>
    <p:extLst>
      <p:ext uri="{BB962C8B-B14F-4D97-AF65-F5344CB8AC3E}">
        <p14:creationId xmlns:p14="http://schemas.microsoft.com/office/powerpoint/2010/main" val="1716791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FP&amp;M Presentation - Content Slide.jp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8" name="Rectangle 7"/>
          <p:cNvSpPr/>
          <p:nvPr userDrawn="1"/>
        </p:nvSpPr>
        <p:spPr>
          <a:xfrm>
            <a:off x="2599559" y="245239"/>
            <a:ext cx="6553200" cy="832071"/>
          </a:xfrm>
          <a:prstGeom prst="rect">
            <a:avLst/>
          </a:prstGeom>
          <a:solidFill>
            <a:srgbClr val="7B9C5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3">
                  <a:lumMod val="60000"/>
                  <a:lumOff val="40000"/>
                </a:schemeClr>
              </a:solidFill>
            </a:endParaRPr>
          </a:p>
        </p:txBody>
      </p:sp>
      <p:sp>
        <p:nvSpPr>
          <p:cNvPr id="2" name="Title Placeholder 1"/>
          <p:cNvSpPr>
            <a:spLocks noGrp="1"/>
          </p:cNvSpPr>
          <p:nvPr>
            <p:ph type="title"/>
          </p:nvPr>
        </p:nvSpPr>
        <p:spPr>
          <a:xfrm>
            <a:off x="684924" y="55674"/>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E64FED-176C-7041-9AB1-C30BA21FDC6A}" type="datetimeFigureOut">
              <a:rPr lang="en-US" smtClean="0"/>
              <a:pPr/>
              <a:t>6/22/2016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170DD6-C84C-984E-83C8-F919C4C50C3E}" type="slidenum">
              <a:rPr lang="en-US" smtClean="0"/>
              <a:pPr/>
              <a:t>‹#›</a:t>
            </a:fld>
            <a:endParaRPr lang="en-US"/>
          </a:p>
        </p:txBody>
      </p:sp>
    </p:spTree>
    <p:extLst>
      <p:ext uri="{BB962C8B-B14F-4D97-AF65-F5344CB8AC3E}">
        <p14:creationId xmlns:p14="http://schemas.microsoft.com/office/powerpoint/2010/main" val="9006816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457200" rtl="0" eaLnBrk="1" latinLnBrk="0" hangingPunct="1">
        <a:spcBef>
          <a:spcPct val="0"/>
        </a:spcBef>
        <a:buNone/>
        <a:defRPr sz="3200" kern="1200">
          <a:solidFill>
            <a:schemeClr val="bg1"/>
          </a:solidFill>
          <a:latin typeface="+mj-lt"/>
          <a:ea typeface="+mj-ea"/>
          <a:cs typeface="+mj-cs"/>
        </a:defRPr>
      </a:lvl1pPr>
    </p:titleStyle>
    <p:bodyStyle>
      <a:lvl1pPr marL="342900" indent="-342900" algn="l" defTabSz="457200" rtl="0" eaLnBrk="1" latinLnBrk="0" hangingPunct="1">
        <a:spcBef>
          <a:spcPct val="20000"/>
        </a:spcBef>
        <a:buFont typeface="Arial"/>
        <a:buChar char="•"/>
        <a:defRPr sz="18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1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18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18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1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mailto:Ansien@fpmseta.org.za" TargetMode="External"/><Relationship Id="rId2" Type="http://schemas.openxmlformats.org/officeDocument/2006/relationships/hyperlink" Target="mailto:Williamn@fpmseta.org.za" TargetMode="External"/><Relationship Id="rId1" Type="http://schemas.openxmlformats.org/officeDocument/2006/relationships/slideLayout" Target="../slideLayouts/slideLayout2.xml"/><Relationship Id="rId4" Type="http://schemas.openxmlformats.org/officeDocument/2006/relationships/hyperlink" Target="mailto:Johnnym@fpmseta.org.za"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9336" y="5702939"/>
            <a:ext cx="2894705" cy="413813"/>
          </a:xfrm>
          <a:prstGeom prst="rect">
            <a:avLst/>
          </a:prstGeom>
          <a:solidFill>
            <a:srgbClr val="2F4E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US" dirty="0">
              <a:solidFill>
                <a:schemeClr val="accent3">
                  <a:lumMod val="60000"/>
                  <a:lumOff val="40000"/>
                </a:schemeClr>
              </a:solidFill>
            </a:endParaRPr>
          </a:p>
        </p:txBody>
      </p:sp>
      <p:sp>
        <p:nvSpPr>
          <p:cNvPr id="5" name="Rectangle 4"/>
          <p:cNvSpPr/>
          <p:nvPr/>
        </p:nvSpPr>
        <p:spPr>
          <a:xfrm>
            <a:off x="0" y="4210050"/>
            <a:ext cx="4514850" cy="1369495"/>
          </a:xfrm>
          <a:prstGeom prst="rect">
            <a:avLst/>
          </a:prstGeom>
          <a:solidFill>
            <a:srgbClr val="7B9C5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2200" dirty="0" smtClean="0">
                <a:solidFill>
                  <a:schemeClr val="bg1"/>
                </a:solidFill>
              </a:rPr>
              <a:t>QUALITY ASSURANCE</a:t>
            </a:r>
            <a:endParaRPr lang="en-US" sz="2200" dirty="0">
              <a:solidFill>
                <a:schemeClr val="bg1"/>
              </a:solidFill>
            </a:endParaRPr>
          </a:p>
        </p:txBody>
      </p:sp>
      <p:sp>
        <p:nvSpPr>
          <p:cNvPr id="2" name="Title 1"/>
          <p:cNvSpPr>
            <a:spLocks noGrp="1"/>
          </p:cNvSpPr>
          <p:nvPr>
            <p:ph type="ctrTitle"/>
          </p:nvPr>
        </p:nvSpPr>
        <p:spPr>
          <a:xfrm>
            <a:off x="0" y="1"/>
            <a:ext cx="4057650" cy="1276350"/>
          </a:xfrm>
        </p:spPr>
        <p:txBody>
          <a:bodyPr>
            <a:normAutofit fontScale="90000"/>
          </a:bodyPr>
          <a:lstStyle/>
          <a:p>
            <a:r>
              <a:rPr lang="en-US" sz="2400" dirty="0" smtClean="0"/>
              <a:t>FP&amp;M SETA’s SKILLS PLANNING, </a:t>
            </a:r>
            <a:r>
              <a:rPr lang="en-US" sz="2200" dirty="0" smtClean="0"/>
              <a:t>RESEARCH &amp; REPORTING DIVISION</a:t>
            </a:r>
            <a:r>
              <a:rPr lang="en-US" sz="2400" dirty="0"/>
              <a:t/>
            </a:r>
            <a:br>
              <a:rPr lang="en-US" sz="2400" dirty="0"/>
            </a:br>
            <a:endParaRPr lang="en-US" sz="2400" dirty="0"/>
          </a:p>
        </p:txBody>
      </p:sp>
      <p:sp>
        <p:nvSpPr>
          <p:cNvPr id="3" name="Subtitle 2"/>
          <p:cNvSpPr>
            <a:spLocks noGrp="1"/>
          </p:cNvSpPr>
          <p:nvPr>
            <p:ph type="subTitle" idx="1"/>
          </p:nvPr>
        </p:nvSpPr>
        <p:spPr>
          <a:xfrm>
            <a:off x="8611" y="5712278"/>
            <a:ext cx="3030252" cy="825938"/>
          </a:xfrm>
          <a:solidFill>
            <a:schemeClr val="accent1">
              <a:lumMod val="50000"/>
            </a:schemeClr>
          </a:solidFill>
        </p:spPr>
        <p:txBody>
          <a:bodyPr>
            <a:normAutofit fontScale="92500" lnSpcReduction="10000"/>
          </a:bodyPr>
          <a:lstStyle/>
          <a:p>
            <a:r>
              <a:rPr lang="en-US" dirty="0" smtClean="0"/>
              <a:t>“TURNAROUND STRATEGY:  QUALIFICATIONS DEVELOPMENT (JUNE 2016) ”</a:t>
            </a:r>
            <a:endParaRPr lang="en-US" dirty="0"/>
          </a:p>
        </p:txBody>
      </p:sp>
    </p:spTree>
    <p:extLst>
      <p:ext uri="{BB962C8B-B14F-4D97-AF65-F5344CB8AC3E}">
        <p14:creationId xmlns:p14="http://schemas.microsoft.com/office/powerpoint/2010/main" val="18380849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Qualifications Identified for </a:t>
            </a:r>
            <a:br>
              <a:rPr lang="en-US" dirty="0" smtClean="0"/>
            </a:br>
            <a:r>
              <a:rPr lang="en-US" dirty="0" smtClean="0"/>
              <a:t>Development</a:t>
            </a:r>
            <a:endParaRPr lang="en-US" dirty="0"/>
          </a:p>
        </p:txBody>
      </p:sp>
      <p:sp>
        <p:nvSpPr>
          <p:cNvPr id="3" name="Content Placeholder 2"/>
          <p:cNvSpPr>
            <a:spLocks noGrp="1"/>
          </p:cNvSpPr>
          <p:nvPr>
            <p:ph idx="1"/>
          </p:nvPr>
        </p:nvSpPr>
        <p:spPr>
          <a:xfrm>
            <a:off x="457200" y="1198674"/>
            <a:ext cx="8229600" cy="4927489"/>
          </a:xfrm>
        </p:spPr>
        <p:txBody>
          <a:bodyPr>
            <a:normAutofit/>
          </a:bodyPr>
          <a:lstStyle/>
          <a:p>
            <a:pPr lvl="1"/>
            <a:r>
              <a:rPr lang="en-ZA" dirty="0" smtClean="0"/>
              <a:t>Textiles: Weaving Machine Operator</a:t>
            </a:r>
            <a:endParaRPr lang="en-ZA" sz="2400" dirty="0" smtClean="0"/>
          </a:p>
          <a:p>
            <a:pPr lvl="1"/>
            <a:r>
              <a:rPr lang="en-ZA" dirty="0" smtClean="0"/>
              <a:t>Textiles: Warping Machine Operator</a:t>
            </a:r>
            <a:endParaRPr lang="en-ZA" sz="2400" dirty="0" smtClean="0"/>
          </a:p>
          <a:p>
            <a:pPr lvl="1"/>
            <a:r>
              <a:rPr lang="en-ZA" dirty="0" smtClean="0"/>
              <a:t>Textiles: Braiding Machine Operator</a:t>
            </a:r>
            <a:endParaRPr lang="en-ZA" sz="2400" dirty="0" smtClean="0"/>
          </a:p>
          <a:p>
            <a:pPr lvl="1"/>
            <a:r>
              <a:rPr lang="en-ZA" dirty="0" smtClean="0"/>
              <a:t>Textiles: Weft Knitting Machine Operator</a:t>
            </a:r>
            <a:endParaRPr lang="en-ZA" sz="2400" dirty="0" smtClean="0"/>
          </a:p>
          <a:p>
            <a:pPr lvl="1"/>
            <a:r>
              <a:rPr lang="en-ZA" dirty="0" smtClean="0"/>
              <a:t>Textiles: Warp Knitting Machine Operator</a:t>
            </a:r>
            <a:endParaRPr lang="en-ZA" sz="2400" dirty="0" smtClean="0"/>
          </a:p>
          <a:p>
            <a:pPr lvl="1"/>
            <a:r>
              <a:rPr lang="en-ZA" dirty="0" smtClean="0"/>
              <a:t>Textiles: Yarn Production Machine Operator</a:t>
            </a:r>
            <a:endParaRPr lang="en-ZA" sz="2400" dirty="0" smtClean="0"/>
          </a:p>
          <a:p>
            <a:pPr lvl="1"/>
            <a:r>
              <a:rPr lang="en-ZA" dirty="0" smtClean="0"/>
              <a:t>Textiles: Fibre Preparation Production Machine Operator</a:t>
            </a:r>
            <a:endParaRPr lang="en-ZA" sz="2400" dirty="0" smtClean="0"/>
          </a:p>
          <a:p>
            <a:pPr lvl="1"/>
            <a:r>
              <a:rPr lang="en-ZA" dirty="0" smtClean="0"/>
              <a:t>Textiles: Non-woven Machine Operator</a:t>
            </a:r>
            <a:endParaRPr lang="en-ZA" sz="2400" dirty="0" smtClean="0"/>
          </a:p>
          <a:p>
            <a:pPr lvl="1"/>
            <a:r>
              <a:rPr lang="en-ZA" dirty="0" smtClean="0"/>
              <a:t>Textiles: Tufting Machine Operator</a:t>
            </a:r>
            <a:endParaRPr lang="en-ZA" sz="2400" dirty="0" smtClean="0"/>
          </a:p>
          <a:p>
            <a:pPr lvl="1"/>
            <a:r>
              <a:rPr lang="en-ZA" dirty="0" smtClean="0"/>
              <a:t>Textiles: Man-made Fibre Production Machine Operator</a:t>
            </a:r>
            <a:endParaRPr lang="en-ZA" sz="2400" dirty="0" smtClean="0"/>
          </a:p>
          <a:p>
            <a:pPr lvl="1"/>
            <a:r>
              <a:rPr lang="en-ZA" dirty="0" smtClean="0"/>
              <a:t>Textiles: Textile Printing Machine Operator</a:t>
            </a:r>
            <a:endParaRPr lang="en-ZA" sz="2400" dirty="0" smtClean="0"/>
          </a:p>
          <a:p>
            <a:pPr lvl="1"/>
            <a:r>
              <a:rPr lang="en-ZA" dirty="0" err="1" smtClean="0"/>
              <a:t>Textiles:Textile</a:t>
            </a:r>
            <a:r>
              <a:rPr lang="en-ZA" dirty="0" smtClean="0"/>
              <a:t> Dyeing Machine Operator</a:t>
            </a:r>
            <a:endParaRPr lang="en-ZA" sz="2400" dirty="0" smtClean="0"/>
          </a:p>
          <a:p>
            <a:pPr lvl="1"/>
            <a:r>
              <a:rPr lang="en-ZA" dirty="0" smtClean="0"/>
              <a:t>Textiles: Textile Wet Finishing Machine Operator</a:t>
            </a:r>
          </a:p>
          <a:p>
            <a:pPr lvl="1"/>
            <a:r>
              <a:rPr lang="en-ZA" dirty="0" smtClean="0"/>
              <a:t>Textiles: Textile Dry Finishing Machine Operator</a:t>
            </a:r>
          </a:p>
          <a:p>
            <a:endParaRPr lang="en-US" dirty="0"/>
          </a:p>
        </p:txBody>
      </p:sp>
    </p:spTree>
    <p:extLst>
      <p:ext uri="{BB962C8B-B14F-4D97-AF65-F5344CB8AC3E}">
        <p14:creationId xmlns:p14="http://schemas.microsoft.com/office/powerpoint/2010/main" val="6311528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Progress: Qualification Development</a:t>
            </a:r>
            <a:endParaRPr lang="en-US" dirty="0"/>
          </a:p>
        </p:txBody>
      </p:sp>
      <p:sp>
        <p:nvSpPr>
          <p:cNvPr id="3" name="Content Placeholder 2"/>
          <p:cNvSpPr>
            <a:spLocks noGrp="1"/>
          </p:cNvSpPr>
          <p:nvPr>
            <p:ph idx="1"/>
          </p:nvPr>
        </p:nvSpPr>
        <p:spPr>
          <a:xfrm>
            <a:off x="457200" y="1198674"/>
            <a:ext cx="8559800" cy="4516325"/>
          </a:xfrm>
        </p:spPr>
        <p:txBody>
          <a:bodyPr>
            <a:normAutofit fontScale="92500" lnSpcReduction="20000"/>
          </a:bodyPr>
          <a:lstStyle/>
          <a:p>
            <a:pPr>
              <a:buNone/>
            </a:pPr>
            <a:r>
              <a:rPr lang="en-US" sz="2600" b="1" dirty="0" smtClean="0"/>
              <a:t>Occupational Qualifications and Part Qualifications Registered by the QCTO:</a:t>
            </a:r>
            <a:endParaRPr lang="en-ZA" sz="2600" dirty="0" smtClean="0"/>
          </a:p>
          <a:p>
            <a:pPr>
              <a:buNone/>
            </a:pPr>
            <a:r>
              <a:rPr lang="en-US" sz="2600" dirty="0" smtClean="0"/>
              <a:t>Number:</a:t>
            </a:r>
            <a:endParaRPr lang="en-ZA" sz="2600" dirty="0" smtClean="0"/>
          </a:p>
          <a:p>
            <a:r>
              <a:rPr lang="en-US" sz="2600" dirty="0"/>
              <a:t>5</a:t>
            </a:r>
            <a:r>
              <a:rPr lang="en-US" sz="2600" smtClean="0"/>
              <a:t> </a:t>
            </a:r>
            <a:r>
              <a:rPr lang="en-US" sz="2600" dirty="0" smtClean="0"/>
              <a:t>Occupational Qualifications</a:t>
            </a:r>
            <a:endParaRPr lang="en-ZA" sz="2600" dirty="0" smtClean="0"/>
          </a:p>
          <a:p>
            <a:pPr>
              <a:buNone/>
            </a:pPr>
            <a:r>
              <a:rPr lang="en-US" sz="2600" b="1" dirty="0" smtClean="0"/>
              <a:t>Occupational Qualifications in Public Comment:</a:t>
            </a:r>
            <a:endParaRPr lang="en-ZA" sz="2600" dirty="0" smtClean="0"/>
          </a:p>
          <a:p>
            <a:r>
              <a:rPr lang="en-US" sz="2600" dirty="0" smtClean="0"/>
              <a:t>None</a:t>
            </a:r>
            <a:endParaRPr lang="en-ZA" sz="2600" dirty="0" smtClean="0"/>
          </a:p>
          <a:p>
            <a:pPr>
              <a:buNone/>
            </a:pPr>
            <a:r>
              <a:rPr lang="en-US" sz="2600" dirty="0" smtClean="0"/>
              <a:t> </a:t>
            </a:r>
            <a:r>
              <a:rPr lang="en-US" sz="2600" b="1" dirty="0" smtClean="0"/>
              <a:t>Occupational Qualifications recommended to SAQA:</a:t>
            </a:r>
            <a:endParaRPr lang="en-ZA" sz="2600" dirty="0" smtClean="0"/>
          </a:p>
          <a:p>
            <a:r>
              <a:rPr lang="en-US" sz="2600" dirty="0" smtClean="0"/>
              <a:t>3 Occupational Qualifications</a:t>
            </a:r>
            <a:endParaRPr lang="en-ZA" sz="2600" dirty="0" smtClean="0"/>
          </a:p>
          <a:p>
            <a:pPr>
              <a:buNone/>
            </a:pPr>
            <a:r>
              <a:rPr lang="en-US" sz="2600" dirty="0" smtClean="0"/>
              <a:t> </a:t>
            </a:r>
            <a:r>
              <a:rPr lang="en-US" sz="2600" b="1" dirty="0" smtClean="0"/>
              <a:t>Occupational Qualifications submitted to QCTO and still in process:</a:t>
            </a:r>
            <a:endParaRPr lang="en-ZA" sz="2600" dirty="0" smtClean="0"/>
          </a:p>
          <a:p>
            <a:r>
              <a:rPr lang="en-US" sz="2600" dirty="0" smtClean="0"/>
              <a:t>A total of 17 qualifications and 26 part qualifications (additional to those mentioned above) were submitted to the QCTO and feedback is being awaited.</a:t>
            </a:r>
            <a:endParaRPr lang="en-ZA" sz="2600" dirty="0" smtClean="0"/>
          </a:p>
          <a:p>
            <a:endParaRPr lang="en-US" sz="2400" dirty="0"/>
          </a:p>
        </p:txBody>
      </p:sp>
    </p:spTree>
    <p:extLst>
      <p:ext uri="{BB962C8B-B14F-4D97-AF65-F5344CB8AC3E}">
        <p14:creationId xmlns:p14="http://schemas.microsoft.com/office/powerpoint/2010/main" val="41403307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New Qualifications Landscape</a:t>
            </a:r>
            <a:endParaRPr lang="en-US" dirty="0"/>
          </a:p>
        </p:txBody>
      </p:sp>
      <p:sp>
        <p:nvSpPr>
          <p:cNvPr id="3" name="Content Placeholder 2"/>
          <p:cNvSpPr>
            <a:spLocks noGrp="1"/>
          </p:cNvSpPr>
          <p:nvPr>
            <p:ph idx="1"/>
          </p:nvPr>
        </p:nvSpPr>
        <p:spPr/>
        <p:txBody>
          <a:bodyPr>
            <a:normAutofit/>
          </a:bodyPr>
          <a:lstStyle/>
          <a:p>
            <a:r>
              <a:rPr lang="en-US" sz="2400" dirty="0" smtClean="0"/>
              <a:t>Training providers will be required to re-apply </a:t>
            </a:r>
            <a:r>
              <a:rPr lang="en-US" sz="2400" dirty="0"/>
              <a:t>FP&amp;M SETA </a:t>
            </a:r>
            <a:r>
              <a:rPr lang="en-US" sz="2400" dirty="0" smtClean="0"/>
              <a:t>to be accredited for newly developed QCTO qualifications.</a:t>
            </a:r>
          </a:p>
          <a:p>
            <a:r>
              <a:rPr lang="en-US" sz="2400" dirty="0" smtClean="0"/>
              <a:t>Legacy qualifications will become redundant.</a:t>
            </a:r>
          </a:p>
          <a:p>
            <a:r>
              <a:rPr lang="en-US" sz="2400" dirty="0" smtClean="0"/>
              <a:t>Grants will be approved based on the new QCTO model.</a:t>
            </a:r>
          </a:p>
          <a:p>
            <a:r>
              <a:rPr lang="en-US" sz="2400" dirty="0" smtClean="0"/>
              <a:t>Funding will be directed through the Quality Development Partners(QDPs) and the Assessment Quality Partners(AQPs).</a:t>
            </a:r>
          </a:p>
          <a:p>
            <a:r>
              <a:rPr lang="en-US" sz="2400" dirty="0" smtClean="0"/>
              <a:t>All the certificates , including the trades will be printed by the QCTO</a:t>
            </a:r>
          </a:p>
          <a:p>
            <a:endParaRPr lang="en-US" sz="2400" dirty="0"/>
          </a:p>
        </p:txBody>
      </p:sp>
    </p:spTree>
    <p:extLst>
      <p:ext uri="{BB962C8B-B14F-4D97-AF65-F5344CB8AC3E}">
        <p14:creationId xmlns:p14="http://schemas.microsoft.com/office/powerpoint/2010/main" val="26660795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AQP Function: Progress (cont.)</a:t>
            </a:r>
            <a:endParaRPr lang="en-US" dirty="0"/>
          </a:p>
        </p:txBody>
      </p:sp>
      <p:sp>
        <p:nvSpPr>
          <p:cNvPr id="3" name="Content Placeholder 2"/>
          <p:cNvSpPr>
            <a:spLocks noGrp="1"/>
          </p:cNvSpPr>
          <p:nvPr>
            <p:ph idx="1"/>
          </p:nvPr>
        </p:nvSpPr>
        <p:spPr>
          <a:xfrm>
            <a:off x="457200" y="1198674"/>
            <a:ext cx="8229600" cy="4554425"/>
          </a:xfrm>
        </p:spPr>
        <p:txBody>
          <a:bodyPr>
            <a:normAutofit fontScale="77500" lnSpcReduction="20000"/>
          </a:bodyPr>
          <a:lstStyle/>
          <a:p>
            <a:pPr>
              <a:buNone/>
            </a:pPr>
            <a:r>
              <a:rPr lang="en-US" sz="2400" b="1" dirty="0" smtClean="0"/>
              <a:t>Being proactive: </a:t>
            </a:r>
            <a:endParaRPr lang="en-ZA" sz="2400" dirty="0" smtClean="0"/>
          </a:p>
          <a:p>
            <a:r>
              <a:rPr lang="en-US" sz="2600" dirty="0" smtClean="0"/>
              <a:t>The FPMSETA will fulfill its responsibilities as AQP in partnership with the respective sectors. Agreements have been established and funds have been allocated to the respective industry bodies / associations.</a:t>
            </a:r>
            <a:endParaRPr lang="en-ZA" sz="2600" dirty="0" smtClean="0"/>
          </a:p>
          <a:p>
            <a:r>
              <a:rPr lang="en-US" sz="2600" dirty="0" smtClean="0"/>
              <a:t>A </a:t>
            </a:r>
            <a:r>
              <a:rPr lang="en-US" sz="2600" dirty="0" err="1" smtClean="0"/>
              <a:t>roadshow</a:t>
            </a:r>
            <a:r>
              <a:rPr lang="en-US" sz="2600" dirty="0" smtClean="0"/>
              <a:t> has been conducted where the QCTO staff had an opportunity to discuss the assessment aspects with the respective sectors. This presentation was made to the sectors that has progressed well with the development of qualifications and have submitted at least one qualification to QCTO for registration:</a:t>
            </a:r>
            <a:endParaRPr lang="en-ZA" sz="2600" dirty="0" smtClean="0"/>
          </a:p>
          <a:p>
            <a:pPr lvl="1"/>
            <a:r>
              <a:rPr lang="en-US" sz="2400" dirty="0" smtClean="0"/>
              <a:t>Clothing</a:t>
            </a:r>
            <a:endParaRPr lang="en-ZA" sz="2400" dirty="0" smtClean="0"/>
          </a:p>
          <a:p>
            <a:pPr lvl="1"/>
            <a:r>
              <a:rPr lang="en-US" sz="2400" dirty="0" smtClean="0"/>
              <a:t>Footwear</a:t>
            </a:r>
            <a:endParaRPr lang="en-ZA" sz="2400" dirty="0" smtClean="0"/>
          </a:p>
          <a:p>
            <a:pPr lvl="1"/>
            <a:r>
              <a:rPr lang="en-US" sz="2400" dirty="0" smtClean="0"/>
              <a:t>Forestry</a:t>
            </a:r>
            <a:endParaRPr lang="en-ZA" sz="2400" dirty="0" smtClean="0"/>
          </a:p>
          <a:p>
            <a:pPr lvl="1"/>
            <a:r>
              <a:rPr lang="en-US" sz="2400" dirty="0" smtClean="0"/>
              <a:t>Furniture</a:t>
            </a:r>
            <a:endParaRPr lang="en-ZA" sz="2400" dirty="0" smtClean="0"/>
          </a:p>
          <a:p>
            <a:pPr lvl="1"/>
            <a:r>
              <a:rPr lang="en-US" sz="2400" dirty="0" smtClean="0"/>
              <a:t>Publishing</a:t>
            </a:r>
            <a:endParaRPr lang="en-ZA" sz="2400" dirty="0" smtClean="0"/>
          </a:p>
          <a:p>
            <a:pPr lvl="1"/>
            <a:r>
              <a:rPr lang="en-US" sz="2400" dirty="0" smtClean="0"/>
              <a:t>Textiles</a:t>
            </a:r>
            <a:endParaRPr lang="en-ZA" sz="2400" dirty="0" smtClean="0"/>
          </a:p>
          <a:p>
            <a:pPr lvl="1"/>
            <a:r>
              <a:rPr lang="en-US" sz="2400" dirty="0" smtClean="0"/>
              <a:t>Other?</a:t>
            </a:r>
            <a:endParaRPr lang="en-ZA" sz="2400" dirty="0"/>
          </a:p>
        </p:txBody>
      </p:sp>
    </p:spTree>
    <p:extLst>
      <p:ext uri="{BB962C8B-B14F-4D97-AF65-F5344CB8AC3E}">
        <p14:creationId xmlns:p14="http://schemas.microsoft.com/office/powerpoint/2010/main" val="41403307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AQP Function: Progress (cont.)</a:t>
            </a:r>
            <a:endParaRPr lang="en-US" dirty="0"/>
          </a:p>
        </p:txBody>
      </p:sp>
      <p:sp>
        <p:nvSpPr>
          <p:cNvPr id="3" name="Content Placeholder 2"/>
          <p:cNvSpPr>
            <a:spLocks noGrp="1"/>
          </p:cNvSpPr>
          <p:nvPr>
            <p:ph idx="1"/>
          </p:nvPr>
        </p:nvSpPr>
        <p:spPr>
          <a:xfrm>
            <a:off x="457200" y="1198675"/>
            <a:ext cx="8457324" cy="4249625"/>
          </a:xfrm>
        </p:spPr>
        <p:txBody>
          <a:bodyPr>
            <a:noAutofit/>
          </a:bodyPr>
          <a:lstStyle/>
          <a:p>
            <a:pPr>
              <a:buNone/>
            </a:pPr>
            <a:r>
              <a:rPr lang="en-US" sz="2000" b="1" dirty="0" smtClean="0"/>
              <a:t>Development of Assessment Documentation: QAS Addendum</a:t>
            </a:r>
            <a:endParaRPr lang="en-ZA" sz="2000" dirty="0" smtClean="0"/>
          </a:p>
          <a:p>
            <a:r>
              <a:rPr lang="en-US" sz="2000" dirty="0" smtClean="0"/>
              <a:t>The QCTO require a QAS Addendum to be completed for each qualification. This process is being funded by the FPMSETA for each of the above occupational qualifications. The FPMSETA regards the involvement of the subject matter experts in this process as of utmost importance. Various sectors have progressed with the QAS addendum and had formal sessions in this regard and first draft QAS documents are emerging from the process. The sectors are:</a:t>
            </a:r>
            <a:endParaRPr lang="en-ZA" sz="2000" dirty="0" smtClean="0"/>
          </a:p>
          <a:p>
            <a:pPr lvl="1"/>
            <a:r>
              <a:rPr lang="en-US" sz="2000" dirty="0" smtClean="0"/>
              <a:t>Clothing</a:t>
            </a:r>
            <a:endParaRPr lang="en-ZA" sz="2000" dirty="0" smtClean="0"/>
          </a:p>
          <a:p>
            <a:pPr lvl="1"/>
            <a:r>
              <a:rPr lang="en-US" sz="2000" dirty="0" smtClean="0"/>
              <a:t>Footwear</a:t>
            </a:r>
            <a:endParaRPr lang="en-ZA" sz="2000" dirty="0" smtClean="0"/>
          </a:p>
          <a:p>
            <a:pPr lvl="1"/>
            <a:r>
              <a:rPr lang="en-US" sz="2000" dirty="0" smtClean="0"/>
              <a:t>Furniture</a:t>
            </a:r>
            <a:endParaRPr lang="en-ZA" sz="2000" dirty="0" smtClean="0"/>
          </a:p>
          <a:p>
            <a:pPr lvl="1"/>
            <a:r>
              <a:rPr lang="en-US" sz="2000" dirty="0" smtClean="0"/>
              <a:t>Textiles </a:t>
            </a:r>
            <a:endParaRPr lang="en-ZA" sz="2000" dirty="0"/>
          </a:p>
        </p:txBody>
      </p:sp>
    </p:spTree>
    <p:extLst>
      <p:ext uri="{BB962C8B-B14F-4D97-AF65-F5344CB8AC3E}">
        <p14:creationId xmlns:p14="http://schemas.microsoft.com/office/powerpoint/2010/main" val="41403307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AQP Function: Progress (cont.)</a:t>
            </a:r>
            <a:endParaRPr lang="en-US" dirty="0"/>
          </a:p>
        </p:txBody>
      </p:sp>
      <p:sp>
        <p:nvSpPr>
          <p:cNvPr id="3" name="Content Placeholder 2"/>
          <p:cNvSpPr>
            <a:spLocks noGrp="1"/>
          </p:cNvSpPr>
          <p:nvPr>
            <p:ph idx="1"/>
          </p:nvPr>
        </p:nvSpPr>
        <p:spPr>
          <a:xfrm>
            <a:off x="190500" y="1333501"/>
            <a:ext cx="8496300" cy="4330700"/>
          </a:xfrm>
        </p:spPr>
        <p:txBody>
          <a:bodyPr>
            <a:noAutofit/>
          </a:bodyPr>
          <a:lstStyle/>
          <a:p>
            <a:pPr>
              <a:buNone/>
            </a:pPr>
            <a:r>
              <a:rPr lang="en-US" sz="2400" b="1" dirty="0" smtClean="0"/>
              <a:t>Development of Assessment Documentation: Databank of Assessment Tools:</a:t>
            </a:r>
            <a:endParaRPr lang="en-ZA" sz="2400" dirty="0" smtClean="0"/>
          </a:p>
          <a:p>
            <a:r>
              <a:rPr lang="en-US" sz="2400" dirty="0" smtClean="0"/>
              <a:t>One of the responsibilities of the AQP is to establish a databank of questions and model answers for each qualification or part qualification. This activity follows on the development of the QAS document. The FP&amp;M SETA recognizes the involvement of the subject matter experts in this process as of utmost importance. Processes to generate this databank are in progress in various sectors:</a:t>
            </a:r>
            <a:endParaRPr lang="en-ZA" sz="2400" dirty="0" smtClean="0"/>
          </a:p>
          <a:p>
            <a:pPr lvl="0"/>
            <a:r>
              <a:rPr lang="en-US" sz="2400" dirty="0" smtClean="0"/>
              <a:t>Footwear</a:t>
            </a:r>
            <a:endParaRPr lang="en-ZA" sz="2400" dirty="0" smtClean="0"/>
          </a:p>
          <a:p>
            <a:pPr lvl="0"/>
            <a:r>
              <a:rPr lang="en-US" sz="2400" dirty="0" smtClean="0"/>
              <a:t>Textiles </a:t>
            </a:r>
            <a:endParaRPr lang="en-ZA" sz="2400" dirty="0" smtClean="0"/>
          </a:p>
          <a:p>
            <a:pPr lvl="0"/>
            <a:endParaRPr lang="en-ZA" sz="2400" dirty="0"/>
          </a:p>
        </p:txBody>
      </p:sp>
    </p:spTree>
    <p:extLst>
      <p:ext uri="{BB962C8B-B14F-4D97-AF65-F5344CB8AC3E}">
        <p14:creationId xmlns:p14="http://schemas.microsoft.com/office/powerpoint/2010/main" val="41403307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AQP Function: Progress (cont.)</a:t>
            </a:r>
            <a:endParaRPr lang="en-US" dirty="0"/>
          </a:p>
        </p:txBody>
      </p:sp>
      <p:sp>
        <p:nvSpPr>
          <p:cNvPr id="3" name="Content Placeholder 2"/>
          <p:cNvSpPr>
            <a:spLocks noGrp="1"/>
          </p:cNvSpPr>
          <p:nvPr>
            <p:ph idx="1"/>
          </p:nvPr>
        </p:nvSpPr>
        <p:spPr>
          <a:xfrm>
            <a:off x="457200" y="1600201"/>
            <a:ext cx="8229600" cy="3594100"/>
          </a:xfrm>
        </p:spPr>
        <p:txBody>
          <a:bodyPr>
            <a:noAutofit/>
          </a:bodyPr>
          <a:lstStyle/>
          <a:p>
            <a:pPr>
              <a:buNone/>
            </a:pPr>
            <a:r>
              <a:rPr lang="en-US" sz="2400" b="1" dirty="0" smtClean="0"/>
              <a:t>Development of Learning Material:</a:t>
            </a:r>
            <a:endParaRPr lang="en-ZA" sz="2400" dirty="0" smtClean="0"/>
          </a:p>
          <a:p>
            <a:pPr lvl="0"/>
            <a:r>
              <a:rPr lang="en-US" sz="2400" dirty="0" smtClean="0"/>
              <a:t>The FP&amp;M SETA has allocated funds for the development of learning material for each occupational qualification developed. </a:t>
            </a:r>
            <a:endParaRPr lang="en-ZA" sz="2400" dirty="0" smtClean="0"/>
          </a:p>
          <a:p>
            <a:pPr lvl="0"/>
            <a:r>
              <a:rPr lang="en-US" sz="2400" dirty="0" smtClean="0"/>
              <a:t>The FP&amp;M SETA recognizes the involvement of the subject matter experts in this process as of utmost importance.</a:t>
            </a:r>
            <a:endParaRPr lang="en-ZA" sz="2400" dirty="0" smtClean="0"/>
          </a:p>
          <a:p>
            <a:pPr lvl="0"/>
            <a:r>
              <a:rPr lang="en-US" sz="2400" dirty="0" smtClean="0"/>
              <a:t>The FP&amp;M SETA sets minimum standards for the learning material and will approve the learning material.</a:t>
            </a:r>
            <a:endParaRPr lang="en-ZA" sz="2400" dirty="0" smtClean="0"/>
          </a:p>
          <a:p>
            <a:pPr lvl="0"/>
            <a:endParaRPr lang="en-ZA" sz="2400" dirty="0"/>
          </a:p>
        </p:txBody>
      </p:sp>
    </p:spTree>
    <p:extLst>
      <p:ext uri="{BB962C8B-B14F-4D97-AF65-F5344CB8AC3E}">
        <p14:creationId xmlns:p14="http://schemas.microsoft.com/office/powerpoint/2010/main" val="41403307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Development of New Qualification</a:t>
            </a:r>
            <a:br>
              <a:rPr lang="en-US" dirty="0" smtClean="0"/>
            </a:br>
            <a:r>
              <a:rPr lang="en-US" dirty="0" smtClean="0"/>
              <a:t>System</a:t>
            </a:r>
            <a:endParaRPr lang="en-US" dirty="0"/>
          </a:p>
        </p:txBody>
      </p:sp>
      <p:sp>
        <p:nvSpPr>
          <p:cNvPr id="3" name="Content Placeholder 2"/>
          <p:cNvSpPr>
            <a:spLocks noGrp="1"/>
          </p:cNvSpPr>
          <p:nvPr>
            <p:ph idx="1"/>
          </p:nvPr>
        </p:nvSpPr>
        <p:spPr>
          <a:xfrm>
            <a:off x="457200" y="1198675"/>
            <a:ext cx="8229600" cy="4414726"/>
          </a:xfrm>
        </p:spPr>
        <p:txBody>
          <a:bodyPr>
            <a:normAutofit lnSpcReduction="10000"/>
          </a:bodyPr>
          <a:lstStyle/>
          <a:p>
            <a:pPr>
              <a:buNone/>
            </a:pPr>
            <a:r>
              <a:rPr lang="en-US" sz="2400" b="1" dirty="0" smtClean="0"/>
              <a:t>FP&amp;M SETA Implementation Plan includes:</a:t>
            </a:r>
            <a:endParaRPr lang="en-ZA" sz="2400" dirty="0" smtClean="0"/>
          </a:p>
          <a:p>
            <a:pPr lvl="0"/>
            <a:r>
              <a:rPr lang="en-US" sz="2400" dirty="0" smtClean="0"/>
              <a:t>Develop and establish a question bank</a:t>
            </a:r>
            <a:endParaRPr lang="en-ZA" sz="2400" dirty="0" smtClean="0"/>
          </a:p>
          <a:p>
            <a:pPr lvl="0"/>
            <a:r>
              <a:rPr lang="en-US" sz="2400" dirty="0" smtClean="0"/>
              <a:t>Develop and establish a database with accredited assessment </a:t>
            </a:r>
            <a:r>
              <a:rPr lang="en-US" sz="2400" dirty="0" err="1" smtClean="0"/>
              <a:t>centres</a:t>
            </a:r>
            <a:endParaRPr lang="en-ZA" sz="2400" dirty="0" smtClean="0"/>
          </a:p>
          <a:p>
            <a:pPr lvl="0"/>
            <a:r>
              <a:rPr lang="en-US" sz="2400" dirty="0" smtClean="0"/>
              <a:t>Develop and establish a database of invigilators</a:t>
            </a:r>
            <a:endParaRPr lang="en-ZA" sz="2400" dirty="0" smtClean="0"/>
          </a:p>
          <a:p>
            <a:pPr lvl="0"/>
            <a:r>
              <a:rPr lang="en-US" sz="2400" dirty="0" smtClean="0"/>
              <a:t>Develop and establish a database registered assessors moderators specialists</a:t>
            </a:r>
            <a:endParaRPr lang="en-ZA" sz="2400" dirty="0" smtClean="0"/>
          </a:p>
          <a:p>
            <a:pPr lvl="0"/>
            <a:r>
              <a:rPr lang="en-US" sz="2400" dirty="0" smtClean="0"/>
              <a:t>Develop and establish a database of accredited service providers</a:t>
            </a:r>
            <a:endParaRPr lang="en-ZA" sz="2400" dirty="0" smtClean="0"/>
          </a:p>
          <a:p>
            <a:pPr lvl="0"/>
            <a:r>
              <a:rPr lang="en-US" sz="2400" dirty="0" smtClean="0"/>
              <a:t>Update and maintain LMS</a:t>
            </a:r>
            <a:endParaRPr lang="en-ZA" sz="2400" dirty="0" smtClean="0"/>
          </a:p>
          <a:p>
            <a:pPr lvl="0"/>
            <a:r>
              <a:rPr lang="en-US" sz="2400" dirty="0" smtClean="0"/>
              <a:t>Update and maintain MIS</a:t>
            </a:r>
            <a:endParaRPr lang="en-ZA" sz="2400" dirty="0"/>
          </a:p>
        </p:txBody>
      </p:sp>
    </p:spTree>
    <p:extLst>
      <p:ext uri="{BB962C8B-B14F-4D97-AF65-F5344CB8AC3E}">
        <p14:creationId xmlns:p14="http://schemas.microsoft.com/office/powerpoint/2010/main" val="8730050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Development of New Qualification</a:t>
            </a:r>
            <a:br>
              <a:rPr lang="en-US" dirty="0" smtClean="0"/>
            </a:br>
            <a:r>
              <a:rPr lang="en-US" dirty="0" smtClean="0"/>
              <a:t>System</a:t>
            </a:r>
            <a:endParaRPr lang="en-US" dirty="0"/>
          </a:p>
        </p:txBody>
      </p:sp>
      <p:sp>
        <p:nvSpPr>
          <p:cNvPr id="3" name="Content Placeholder 2"/>
          <p:cNvSpPr>
            <a:spLocks noGrp="1"/>
          </p:cNvSpPr>
          <p:nvPr>
            <p:ph idx="1"/>
          </p:nvPr>
        </p:nvSpPr>
        <p:spPr>
          <a:xfrm>
            <a:off x="457200" y="1600201"/>
            <a:ext cx="8229600" cy="2997200"/>
          </a:xfrm>
        </p:spPr>
        <p:txBody>
          <a:bodyPr>
            <a:normAutofit lnSpcReduction="10000"/>
          </a:bodyPr>
          <a:lstStyle/>
          <a:p>
            <a:pPr>
              <a:buNone/>
            </a:pPr>
            <a:r>
              <a:rPr lang="en-US" sz="2400" b="1" dirty="0" smtClean="0"/>
              <a:t>Learner Management System</a:t>
            </a:r>
            <a:endParaRPr lang="en-ZA" sz="2400" dirty="0" smtClean="0"/>
          </a:p>
          <a:p>
            <a:pPr lvl="0"/>
            <a:r>
              <a:rPr lang="en-US" sz="2400" dirty="0" smtClean="0"/>
              <a:t>Learner enrollment</a:t>
            </a:r>
            <a:endParaRPr lang="en-ZA" sz="2400" dirty="0" smtClean="0"/>
          </a:p>
          <a:p>
            <a:pPr lvl="0"/>
            <a:r>
              <a:rPr lang="en-US" sz="2400" dirty="0" smtClean="0"/>
              <a:t>Learner progress</a:t>
            </a:r>
            <a:endParaRPr lang="en-ZA" sz="2400" dirty="0" smtClean="0"/>
          </a:p>
          <a:p>
            <a:pPr lvl="0"/>
            <a:r>
              <a:rPr lang="en-US" sz="2400" dirty="0" smtClean="0"/>
              <a:t>Verification of learner results (statement of results) (internal summative assessments)</a:t>
            </a:r>
            <a:endParaRPr lang="en-ZA" sz="2400" dirty="0" smtClean="0"/>
          </a:p>
          <a:p>
            <a:pPr lvl="0"/>
            <a:r>
              <a:rPr lang="en-US" sz="2400" dirty="0" smtClean="0"/>
              <a:t>Learner records</a:t>
            </a:r>
            <a:endParaRPr lang="en-ZA" sz="2400" dirty="0" smtClean="0"/>
          </a:p>
          <a:p>
            <a:pPr lvl="0"/>
            <a:r>
              <a:rPr lang="en-US" sz="2400" dirty="0" smtClean="0"/>
              <a:t>Submission of learners for certification by QCTO</a:t>
            </a:r>
            <a:endParaRPr lang="en-ZA" sz="2400" dirty="0"/>
          </a:p>
        </p:txBody>
      </p:sp>
    </p:spTree>
    <p:extLst>
      <p:ext uri="{BB962C8B-B14F-4D97-AF65-F5344CB8AC3E}">
        <p14:creationId xmlns:p14="http://schemas.microsoft.com/office/powerpoint/2010/main" val="87300504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Development of New Qualification</a:t>
            </a:r>
            <a:br>
              <a:rPr lang="en-US" dirty="0" smtClean="0"/>
            </a:br>
            <a:r>
              <a:rPr lang="en-US" dirty="0" smtClean="0"/>
              <a:t>System</a:t>
            </a:r>
            <a:endParaRPr lang="en-US" dirty="0"/>
          </a:p>
        </p:txBody>
      </p:sp>
      <p:sp>
        <p:nvSpPr>
          <p:cNvPr id="3" name="Content Placeholder 2"/>
          <p:cNvSpPr>
            <a:spLocks noGrp="1"/>
          </p:cNvSpPr>
          <p:nvPr>
            <p:ph idx="1"/>
          </p:nvPr>
        </p:nvSpPr>
        <p:spPr>
          <a:xfrm>
            <a:off x="457200" y="1346200"/>
            <a:ext cx="8229600" cy="4279901"/>
          </a:xfrm>
        </p:spPr>
        <p:txBody>
          <a:bodyPr>
            <a:normAutofit fontScale="92500" lnSpcReduction="20000"/>
          </a:bodyPr>
          <a:lstStyle/>
          <a:p>
            <a:pPr>
              <a:buNone/>
            </a:pPr>
            <a:r>
              <a:rPr lang="en-US" sz="2400" b="1" dirty="0" smtClean="0"/>
              <a:t>Accreditation of Skills Development Providers (SDP):</a:t>
            </a:r>
            <a:endParaRPr lang="en-ZA" sz="2400" dirty="0" smtClean="0"/>
          </a:p>
          <a:p>
            <a:pPr>
              <a:buNone/>
            </a:pPr>
            <a:r>
              <a:rPr lang="en-US" sz="2400" i="1" dirty="0" smtClean="0"/>
              <a:t>Occupational Qualifications and Trades:</a:t>
            </a:r>
            <a:endParaRPr lang="en-ZA" sz="2400" dirty="0" smtClean="0"/>
          </a:p>
          <a:p>
            <a:pPr lvl="0"/>
            <a:r>
              <a:rPr lang="en-US" sz="2400" dirty="0" smtClean="0"/>
              <a:t>The QCTO is the responsible body for the accreditation of skills development providers. </a:t>
            </a:r>
            <a:endParaRPr lang="en-ZA" sz="2400" dirty="0" smtClean="0"/>
          </a:p>
          <a:p>
            <a:pPr lvl="0"/>
            <a:r>
              <a:rPr lang="en-US" sz="2400" b="1" dirty="0" smtClean="0"/>
              <a:t>All service providers intending to offer any occupational qualification, part qualification or trade must apply for accreditation with the QCTO</a:t>
            </a:r>
            <a:r>
              <a:rPr lang="en-US" sz="2400" dirty="0" smtClean="0"/>
              <a:t>.</a:t>
            </a:r>
            <a:endParaRPr lang="en-ZA" sz="2400" dirty="0" smtClean="0"/>
          </a:p>
          <a:p>
            <a:pPr>
              <a:buNone/>
            </a:pPr>
            <a:endParaRPr lang="en-US" sz="2400" i="1" dirty="0" smtClean="0"/>
          </a:p>
          <a:p>
            <a:pPr>
              <a:buNone/>
            </a:pPr>
            <a:r>
              <a:rPr lang="en-US" sz="2400" i="1" dirty="0" smtClean="0"/>
              <a:t>Existing Qualifications and Unit Standards: </a:t>
            </a:r>
            <a:endParaRPr lang="en-ZA" sz="2400" dirty="0" smtClean="0"/>
          </a:p>
          <a:p>
            <a:r>
              <a:rPr lang="en-US" sz="2400" dirty="0" smtClean="0"/>
              <a:t>These received blanket renewal until 2018 with a further teach out period till 2022. The FP&amp;M SETA is the responsible body for the accreditation of service providers offering these qualification and unit standards. </a:t>
            </a:r>
            <a:endParaRPr lang="en-ZA" sz="2400" dirty="0" smtClean="0"/>
          </a:p>
          <a:p>
            <a:pPr marL="0" indent="0">
              <a:buNone/>
            </a:pPr>
            <a:endParaRPr lang="en-ZA" sz="2400" dirty="0" smtClean="0"/>
          </a:p>
        </p:txBody>
      </p:sp>
    </p:spTree>
    <p:extLst>
      <p:ext uri="{BB962C8B-B14F-4D97-AF65-F5344CB8AC3E}">
        <p14:creationId xmlns:p14="http://schemas.microsoft.com/office/powerpoint/2010/main" val="8730050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QA Turnaround Areas</a:t>
            </a:r>
            <a:endParaRPr lang="en-ZA" dirty="0"/>
          </a:p>
        </p:txBody>
      </p:sp>
      <p:sp>
        <p:nvSpPr>
          <p:cNvPr id="3" name="Content Placeholder 2"/>
          <p:cNvSpPr>
            <a:spLocks noGrp="1"/>
          </p:cNvSpPr>
          <p:nvPr>
            <p:ph idx="1"/>
          </p:nvPr>
        </p:nvSpPr>
        <p:spPr>
          <a:xfrm>
            <a:off x="457200" y="1198674"/>
            <a:ext cx="8229600" cy="4287725"/>
          </a:xfrm>
        </p:spPr>
        <p:txBody>
          <a:bodyPr>
            <a:normAutofit/>
          </a:bodyPr>
          <a:lstStyle/>
          <a:p>
            <a:pPr marL="800100" lvl="3" indent="-342900"/>
            <a:endParaRPr lang="en-ZA" sz="2400" dirty="0" smtClean="0"/>
          </a:p>
          <a:p>
            <a:pPr lvl="0">
              <a:buFont typeface="Wingdings" panose="05000000000000000000" pitchFamily="2" charset="2"/>
              <a:buChar char="ü"/>
            </a:pPr>
            <a:r>
              <a:rPr lang="en-US" sz="2400" dirty="0" smtClean="0"/>
              <a:t>Identification</a:t>
            </a:r>
            <a:r>
              <a:rPr lang="en-US" sz="2400" dirty="0"/>
              <a:t>, development and registration of occupational qualifications</a:t>
            </a:r>
            <a:r>
              <a:rPr lang="en-US" sz="2400" dirty="0" smtClean="0"/>
              <a:t>.</a:t>
            </a:r>
            <a:endParaRPr lang="en-US" sz="2400" dirty="0"/>
          </a:p>
          <a:p>
            <a:pPr>
              <a:buFont typeface="Wingdings" panose="05000000000000000000" pitchFamily="2" charset="2"/>
              <a:buChar char="ü"/>
            </a:pPr>
            <a:r>
              <a:rPr lang="en-US" sz="2400" dirty="0"/>
              <a:t>Review legacy </a:t>
            </a:r>
            <a:r>
              <a:rPr lang="en-US" sz="2400" dirty="0" smtClean="0"/>
              <a:t>qualifications(clean-up) </a:t>
            </a:r>
            <a:r>
              <a:rPr lang="en-US" sz="2400" dirty="0"/>
              <a:t>and align them to the QCTO</a:t>
            </a:r>
            <a:r>
              <a:rPr lang="en-US" sz="2400" dirty="0" smtClean="0"/>
              <a:t>.</a:t>
            </a:r>
            <a:r>
              <a:rPr lang="en-ZA" sz="2400" dirty="0"/>
              <a:t> </a:t>
            </a:r>
            <a:endParaRPr lang="en-ZA" sz="2400" dirty="0" smtClean="0"/>
          </a:p>
          <a:p>
            <a:pPr>
              <a:buFont typeface="Wingdings" panose="05000000000000000000" pitchFamily="2" charset="2"/>
              <a:buChar char="ü"/>
            </a:pPr>
            <a:r>
              <a:rPr lang="en-ZA" sz="2400" dirty="0" smtClean="0"/>
              <a:t>Development </a:t>
            </a:r>
            <a:r>
              <a:rPr lang="en-ZA" sz="2400" dirty="0"/>
              <a:t>of a systemic and revised learning programmes management system. </a:t>
            </a:r>
            <a:endParaRPr lang="en-ZA" sz="2400" dirty="0" smtClean="0"/>
          </a:p>
          <a:p>
            <a:pPr marL="0" indent="0">
              <a:buNone/>
            </a:pPr>
            <a:endParaRPr lang="en-ZA" sz="2400" dirty="0" smtClean="0"/>
          </a:p>
          <a:p>
            <a:endParaRPr lang="en-ZA" sz="2400" dirty="0"/>
          </a:p>
        </p:txBody>
      </p:sp>
    </p:spTree>
    <p:extLst>
      <p:ext uri="{BB962C8B-B14F-4D97-AF65-F5344CB8AC3E}">
        <p14:creationId xmlns:p14="http://schemas.microsoft.com/office/powerpoint/2010/main" val="421066968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Development of New Qualification</a:t>
            </a:r>
            <a:br>
              <a:rPr lang="en-US" dirty="0" smtClean="0"/>
            </a:br>
            <a:r>
              <a:rPr lang="en-US" dirty="0" smtClean="0"/>
              <a:t>System</a:t>
            </a:r>
            <a:endParaRPr lang="en-US" dirty="0"/>
          </a:p>
        </p:txBody>
      </p:sp>
      <p:sp>
        <p:nvSpPr>
          <p:cNvPr id="3" name="Content Placeholder 2"/>
          <p:cNvSpPr>
            <a:spLocks noGrp="1"/>
          </p:cNvSpPr>
          <p:nvPr>
            <p:ph idx="1"/>
          </p:nvPr>
        </p:nvSpPr>
        <p:spPr>
          <a:xfrm>
            <a:off x="457200" y="1295399"/>
            <a:ext cx="8229600" cy="2832101"/>
          </a:xfrm>
        </p:spPr>
        <p:txBody>
          <a:bodyPr>
            <a:normAutofit lnSpcReduction="10000"/>
          </a:bodyPr>
          <a:lstStyle/>
          <a:p>
            <a:pPr>
              <a:buNone/>
            </a:pPr>
            <a:r>
              <a:rPr lang="en-US" sz="2400" dirty="0" smtClean="0"/>
              <a:t> </a:t>
            </a:r>
            <a:endParaRPr lang="en-ZA" sz="2400" dirty="0" smtClean="0"/>
          </a:p>
          <a:p>
            <a:pPr>
              <a:buNone/>
            </a:pPr>
            <a:r>
              <a:rPr lang="en-US" sz="2400" b="1" dirty="0" smtClean="0"/>
              <a:t>Accreditation of Assessment </a:t>
            </a:r>
            <a:r>
              <a:rPr lang="en-US" sz="2400" b="1" dirty="0" err="1" smtClean="0"/>
              <a:t>Centres</a:t>
            </a:r>
            <a:endParaRPr lang="en-ZA" sz="2400" dirty="0" smtClean="0"/>
          </a:p>
          <a:p>
            <a:pPr lvl="0"/>
            <a:r>
              <a:rPr lang="en-US" sz="2400" dirty="0" smtClean="0"/>
              <a:t>FP&amp;M SETA responsibility</a:t>
            </a:r>
            <a:endParaRPr lang="en-ZA" sz="2400" dirty="0" smtClean="0"/>
          </a:p>
          <a:p>
            <a:pPr lvl="0"/>
            <a:r>
              <a:rPr lang="en-US" sz="2400" dirty="0" smtClean="0"/>
              <a:t>Invite applications for assessment </a:t>
            </a:r>
            <a:r>
              <a:rPr lang="en-US" sz="2400" dirty="0" err="1" smtClean="0"/>
              <a:t>centres</a:t>
            </a:r>
            <a:endParaRPr lang="en-ZA" sz="2400" dirty="0" smtClean="0"/>
          </a:p>
          <a:p>
            <a:pPr lvl="0"/>
            <a:r>
              <a:rPr lang="en-US" sz="2400" dirty="0" smtClean="0"/>
              <a:t>Establish partnerships with industry bodies and associations</a:t>
            </a:r>
            <a:endParaRPr lang="en-ZA" sz="2400" dirty="0" smtClean="0"/>
          </a:p>
          <a:p>
            <a:pPr lvl="0"/>
            <a:r>
              <a:rPr lang="en-US" sz="2400" dirty="0" smtClean="0"/>
              <a:t>Trade test </a:t>
            </a:r>
            <a:r>
              <a:rPr lang="en-US" sz="2400" dirty="0" err="1" smtClean="0"/>
              <a:t>centres</a:t>
            </a:r>
            <a:r>
              <a:rPr lang="en-US" sz="2400" dirty="0" smtClean="0"/>
              <a:t> transferred to NAMB – collaborate with NAMB in terms of the trades for the FP&amp;M sector</a:t>
            </a:r>
            <a:endParaRPr lang="en-ZA" sz="2400" dirty="0"/>
          </a:p>
        </p:txBody>
      </p:sp>
    </p:spTree>
    <p:extLst>
      <p:ext uri="{BB962C8B-B14F-4D97-AF65-F5344CB8AC3E}">
        <p14:creationId xmlns:p14="http://schemas.microsoft.com/office/powerpoint/2010/main" val="87300504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Development of New Qualification</a:t>
            </a:r>
            <a:br>
              <a:rPr lang="en-US" dirty="0" smtClean="0"/>
            </a:br>
            <a:r>
              <a:rPr lang="en-US" dirty="0" smtClean="0"/>
              <a:t>System</a:t>
            </a:r>
            <a:endParaRPr lang="en-US" dirty="0"/>
          </a:p>
        </p:txBody>
      </p:sp>
      <p:sp>
        <p:nvSpPr>
          <p:cNvPr id="3" name="Content Placeholder 2"/>
          <p:cNvSpPr>
            <a:spLocks noGrp="1"/>
          </p:cNvSpPr>
          <p:nvPr>
            <p:ph idx="1"/>
          </p:nvPr>
        </p:nvSpPr>
        <p:spPr>
          <a:xfrm>
            <a:off x="457200" y="1600201"/>
            <a:ext cx="8229600" cy="3340100"/>
          </a:xfrm>
        </p:spPr>
        <p:txBody>
          <a:bodyPr>
            <a:normAutofit/>
          </a:bodyPr>
          <a:lstStyle/>
          <a:p>
            <a:pPr>
              <a:buNone/>
            </a:pPr>
            <a:r>
              <a:rPr lang="en-US" sz="2400" dirty="0" smtClean="0"/>
              <a:t> </a:t>
            </a:r>
            <a:r>
              <a:rPr lang="en-US" sz="2000" b="1" dirty="0" smtClean="0"/>
              <a:t>Approval of workplaces</a:t>
            </a:r>
            <a:endParaRPr lang="en-ZA" sz="2800" dirty="0" smtClean="0"/>
          </a:p>
          <a:p>
            <a:pPr lvl="0"/>
            <a:r>
              <a:rPr lang="en-US" sz="2000" dirty="0" smtClean="0"/>
              <a:t>FP&amp;M SETA responsibility</a:t>
            </a:r>
            <a:endParaRPr lang="en-ZA" sz="2800" dirty="0" smtClean="0"/>
          </a:p>
          <a:p>
            <a:pPr lvl="0"/>
            <a:r>
              <a:rPr lang="en-US" sz="2000" dirty="0" smtClean="0"/>
              <a:t>Establish partnerships with workplaces</a:t>
            </a:r>
            <a:endParaRPr lang="en-ZA" sz="2800" dirty="0" smtClean="0"/>
          </a:p>
          <a:p>
            <a:pPr lvl="0"/>
            <a:r>
              <a:rPr lang="en-US" sz="2000" dirty="0" smtClean="0"/>
              <a:t>Invite applications from workplaces to register for presenting occupational qualifications and part qualifications</a:t>
            </a:r>
            <a:endParaRPr lang="en-ZA" sz="2800" dirty="0" smtClean="0"/>
          </a:p>
          <a:p>
            <a:pPr>
              <a:buNone/>
            </a:pPr>
            <a:r>
              <a:rPr lang="en-US" sz="2000" b="1" dirty="0" smtClean="0"/>
              <a:t>Moderation and Verification</a:t>
            </a:r>
            <a:endParaRPr lang="en-ZA" sz="2800" dirty="0" smtClean="0"/>
          </a:p>
          <a:p>
            <a:r>
              <a:rPr lang="en-US" sz="2000" dirty="0" smtClean="0"/>
              <a:t>Internal moderation of modules (25%) - QCTO responsibility </a:t>
            </a:r>
            <a:endParaRPr lang="en-ZA" sz="2800" dirty="0" smtClean="0"/>
          </a:p>
          <a:p>
            <a:r>
              <a:rPr lang="en-US" sz="2000" dirty="0" smtClean="0"/>
              <a:t>Moderation of external assessment (10%) – QCTO responsibility</a:t>
            </a:r>
            <a:endParaRPr lang="en-ZA" sz="2800" dirty="0" smtClean="0"/>
          </a:p>
          <a:p>
            <a:r>
              <a:rPr lang="en-US" sz="2000" dirty="0" smtClean="0"/>
              <a:t>Verification of statements of results – FP&amp;M SETA responsibility</a:t>
            </a:r>
            <a:endParaRPr lang="en-ZA" sz="2800" dirty="0" smtClean="0"/>
          </a:p>
        </p:txBody>
      </p:sp>
    </p:spTree>
    <p:extLst>
      <p:ext uri="{BB962C8B-B14F-4D97-AF65-F5344CB8AC3E}">
        <p14:creationId xmlns:p14="http://schemas.microsoft.com/office/powerpoint/2010/main" val="87300504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Development of New Qualification</a:t>
            </a:r>
            <a:br>
              <a:rPr lang="en-US" dirty="0" smtClean="0"/>
            </a:br>
            <a:r>
              <a:rPr lang="en-US" dirty="0" smtClean="0"/>
              <a:t>System</a:t>
            </a:r>
            <a:endParaRPr lang="en-US" dirty="0"/>
          </a:p>
        </p:txBody>
      </p:sp>
      <p:sp>
        <p:nvSpPr>
          <p:cNvPr id="3" name="Content Placeholder 2"/>
          <p:cNvSpPr>
            <a:spLocks noGrp="1"/>
          </p:cNvSpPr>
          <p:nvPr>
            <p:ph idx="1"/>
          </p:nvPr>
        </p:nvSpPr>
        <p:spPr>
          <a:xfrm>
            <a:off x="457200" y="1384300"/>
            <a:ext cx="8229600" cy="3683001"/>
          </a:xfrm>
        </p:spPr>
        <p:txBody>
          <a:bodyPr>
            <a:normAutofit/>
          </a:bodyPr>
          <a:lstStyle/>
          <a:p>
            <a:pPr>
              <a:buNone/>
            </a:pPr>
            <a:r>
              <a:rPr lang="en-US" sz="2400" dirty="0" smtClean="0"/>
              <a:t> </a:t>
            </a:r>
            <a:r>
              <a:rPr lang="en-US" sz="2000" b="1" dirty="0" smtClean="0"/>
              <a:t>Implementation of learning:</a:t>
            </a:r>
            <a:endParaRPr lang="en-ZA" sz="2800" dirty="0" smtClean="0"/>
          </a:p>
          <a:p>
            <a:pPr lvl="0"/>
            <a:r>
              <a:rPr lang="en-US" sz="2000" dirty="0" smtClean="0"/>
              <a:t>Pilot qualifications</a:t>
            </a:r>
            <a:endParaRPr lang="en-ZA" sz="2800" dirty="0" smtClean="0"/>
          </a:p>
          <a:p>
            <a:pPr lvl="0"/>
            <a:r>
              <a:rPr lang="en-US" sz="2000" dirty="0" smtClean="0"/>
              <a:t>Encourage existing service providers to accredit with QCTO</a:t>
            </a:r>
            <a:endParaRPr lang="en-ZA" sz="2800" dirty="0" smtClean="0"/>
          </a:p>
          <a:p>
            <a:pPr lvl="0"/>
            <a:r>
              <a:rPr lang="en-US" sz="2000" dirty="0" smtClean="0"/>
              <a:t>Administration system for EISA</a:t>
            </a:r>
            <a:endParaRPr lang="en-ZA" sz="2800" dirty="0" smtClean="0"/>
          </a:p>
          <a:p>
            <a:pPr lvl="0"/>
            <a:r>
              <a:rPr lang="en-US" sz="2000" dirty="0" smtClean="0"/>
              <a:t>Update policy documents and procedures</a:t>
            </a:r>
            <a:endParaRPr lang="en-ZA" sz="2800" dirty="0" smtClean="0"/>
          </a:p>
          <a:p>
            <a:pPr lvl="0"/>
            <a:r>
              <a:rPr lang="en-US" sz="2000" dirty="0" smtClean="0"/>
              <a:t>Agree on funding model for occupational qualifications, part qualifications and trades</a:t>
            </a:r>
            <a:endParaRPr lang="en-ZA" sz="2800" dirty="0" smtClean="0"/>
          </a:p>
          <a:p>
            <a:pPr lvl="1"/>
            <a:r>
              <a:rPr lang="en-US" sz="2000" dirty="0" smtClean="0"/>
              <a:t>How will grants be allocated per part qualification?</a:t>
            </a:r>
            <a:endParaRPr lang="en-ZA" sz="2800" dirty="0" smtClean="0"/>
          </a:p>
          <a:p>
            <a:pPr lvl="1"/>
            <a:r>
              <a:rPr lang="en-US" sz="2000" dirty="0" smtClean="0"/>
              <a:t>Who will pay for the assessments?</a:t>
            </a:r>
            <a:endParaRPr lang="en-ZA" sz="2800" dirty="0"/>
          </a:p>
        </p:txBody>
      </p:sp>
    </p:spTree>
    <p:extLst>
      <p:ext uri="{BB962C8B-B14F-4D97-AF65-F5344CB8AC3E}">
        <p14:creationId xmlns:p14="http://schemas.microsoft.com/office/powerpoint/2010/main" val="87300504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Development of New Qualification</a:t>
            </a:r>
            <a:br>
              <a:rPr lang="en-US" dirty="0" smtClean="0"/>
            </a:br>
            <a:r>
              <a:rPr lang="en-US" dirty="0" smtClean="0"/>
              <a:t>System</a:t>
            </a:r>
            <a:endParaRPr lang="en-US" dirty="0"/>
          </a:p>
        </p:txBody>
      </p:sp>
      <p:sp>
        <p:nvSpPr>
          <p:cNvPr id="3" name="Content Placeholder 2"/>
          <p:cNvSpPr>
            <a:spLocks noGrp="1"/>
          </p:cNvSpPr>
          <p:nvPr>
            <p:ph idx="1"/>
          </p:nvPr>
        </p:nvSpPr>
        <p:spPr>
          <a:xfrm>
            <a:off x="457200" y="1346201"/>
            <a:ext cx="8229600" cy="3975100"/>
          </a:xfrm>
        </p:spPr>
        <p:txBody>
          <a:bodyPr>
            <a:normAutofit fontScale="92500"/>
          </a:bodyPr>
          <a:lstStyle/>
          <a:p>
            <a:pPr>
              <a:buNone/>
            </a:pPr>
            <a:r>
              <a:rPr lang="en-US" sz="2400" dirty="0" smtClean="0"/>
              <a:t> </a:t>
            </a:r>
            <a:r>
              <a:rPr lang="en-US" sz="2400" b="1" dirty="0" smtClean="0"/>
              <a:t>Approval of workplaces</a:t>
            </a:r>
            <a:endParaRPr lang="en-ZA" sz="2400" dirty="0" smtClean="0"/>
          </a:p>
          <a:p>
            <a:pPr lvl="0"/>
            <a:r>
              <a:rPr lang="en-US" sz="2400" dirty="0" smtClean="0"/>
              <a:t>FP&amp;M SETA responsibility</a:t>
            </a:r>
            <a:endParaRPr lang="en-ZA" sz="2400" dirty="0" smtClean="0"/>
          </a:p>
          <a:p>
            <a:pPr lvl="0"/>
            <a:r>
              <a:rPr lang="en-US" sz="2400" dirty="0" smtClean="0"/>
              <a:t>Establish partnerships with workplaces</a:t>
            </a:r>
            <a:endParaRPr lang="en-ZA" sz="2400" dirty="0" smtClean="0"/>
          </a:p>
          <a:p>
            <a:pPr lvl="0"/>
            <a:r>
              <a:rPr lang="en-US" sz="2400" dirty="0" smtClean="0"/>
              <a:t>Invite applications from workplaces to register for presenting occupational qualifications and part qualifications</a:t>
            </a:r>
            <a:endParaRPr lang="en-ZA" sz="2400" dirty="0" smtClean="0"/>
          </a:p>
          <a:p>
            <a:pPr>
              <a:buNone/>
            </a:pPr>
            <a:r>
              <a:rPr lang="en-US" sz="2400" b="1" dirty="0" smtClean="0"/>
              <a:t>Moderation and Verification</a:t>
            </a:r>
            <a:endParaRPr lang="en-ZA" sz="2400" dirty="0" smtClean="0"/>
          </a:p>
          <a:p>
            <a:r>
              <a:rPr lang="en-US" sz="2400" dirty="0" smtClean="0"/>
              <a:t>Internal moderation of modules (25%) - QCTO responsibility </a:t>
            </a:r>
            <a:endParaRPr lang="en-ZA" sz="2400" dirty="0" smtClean="0"/>
          </a:p>
          <a:p>
            <a:r>
              <a:rPr lang="en-US" sz="2400" dirty="0" smtClean="0"/>
              <a:t>Moderation of external assessment (10%) – QCTO responsibility</a:t>
            </a:r>
            <a:endParaRPr lang="en-ZA" sz="2400" dirty="0" smtClean="0"/>
          </a:p>
          <a:p>
            <a:r>
              <a:rPr lang="en-US" sz="2400" dirty="0" smtClean="0"/>
              <a:t>Verification of statements of results – FP&amp;M SETA responsibility</a:t>
            </a:r>
            <a:endParaRPr lang="en-ZA" sz="2400" dirty="0" smtClean="0"/>
          </a:p>
          <a:p>
            <a:pPr>
              <a:buNone/>
            </a:pPr>
            <a:endParaRPr lang="en-ZA" sz="2400" dirty="0" smtClean="0"/>
          </a:p>
        </p:txBody>
      </p:sp>
    </p:spTree>
    <p:extLst>
      <p:ext uri="{BB962C8B-B14F-4D97-AF65-F5344CB8AC3E}">
        <p14:creationId xmlns:p14="http://schemas.microsoft.com/office/powerpoint/2010/main" val="87300504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Conclusion</a:t>
            </a:r>
            <a:endParaRPr lang="en-ZA" dirty="0"/>
          </a:p>
        </p:txBody>
      </p:sp>
      <p:sp>
        <p:nvSpPr>
          <p:cNvPr id="3" name="Content Placeholder 2"/>
          <p:cNvSpPr>
            <a:spLocks noGrp="1"/>
          </p:cNvSpPr>
          <p:nvPr>
            <p:ph idx="1"/>
          </p:nvPr>
        </p:nvSpPr>
        <p:spPr>
          <a:xfrm>
            <a:off x="457200" y="1198675"/>
            <a:ext cx="8229600" cy="3663612"/>
          </a:xfrm>
        </p:spPr>
        <p:txBody>
          <a:bodyPr>
            <a:normAutofit/>
          </a:bodyPr>
          <a:lstStyle/>
          <a:p>
            <a:r>
              <a:rPr lang="en-ZA" sz="2800" dirty="0" smtClean="0"/>
              <a:t>The FP&amp;M SETA  management is committed to - </a:t>
            </a:r>
          </a:p>
          <a:p>
            <a:pPr lvl="1"/>
            <a:r>
              <a:rPr lang="en-ZA" sz="2800" dirty="0" smtClean="0"/>
              <a:t>continuous performance improvement in the pursuit of higher performance.</a:t>
            </a:r>
          </a:p>
          <a:p>
            <a:pPr lvl="1"/>
            <a:r>
              <a:rPr lang="en-ZA" sz="2800" dirty="0" smtClean="0"/>
              <a:t>good corporate governance and risk management.</a:t>
            </a:r>
          </a:p>
          <a:p>
            <a:pPr lvl="1"/>
            <a:r>
              <a:rPr lang="en-ZA" sz="2800" dirty="0"/>
              <a:t>s</a:t>
            </a:r>
            <a:r>
              <a:rPr lang="en-ZA" sz="2800" dirty="0" smtClean="0"/>
              <a:t>ound financial management.</a:t>
            </a:r>
            <a:endParaRPr lang="en-ZA" sz="2800" dirty="0"/>
          </a:p>
          <a:p>
            <a:pPr lvl="1"/>
            <a:r>
              <a:rPr lang="en-ZA" sz="2800" dirty="0" smtClean="0"/>
              <a:t>the achievement of a “clean” audit.</a:t>
            </a:r>
          </a:p>
        </p:txBody>
      </p:sp>
    </p:spTree>
    <p:extLst>
      <p:ext uri="{BB962C8B-B14F-4D97-AF65-F5344CB8AC3E}">
        <p14:creationId xmlns:p14="http://schemas.microsoft.com/office/powerpoint/2010/main" val="28517014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Conclusion (cont.)</a:t>
            </a:r>
            <a:endParaRPr lang="en-ZA" dirty="0"/>
          </a:p>
        </p:txBody>
      </p:sp>
      <p:sp>
        <p:nvSpPr>
          <p:cNvPr id="3" name="Content Placeholder 2"/>
          <p:cNvSpPr>
            <a:spLocks noGrp="1"/>
          </p:cNvSpPr>
          <p:nvPr>
            <p:ph idx="1"/>
          </p:nvPr>
        </p:nvSpPr>
        <p:spPr>
          <a:xfrm>
            <a:off x="457200" y="1198674"/>
            <a:ext cx="8229600" cy="4565539"/>
          </a:xfrm>
        </p:spPr>
        <p:txBody>
          <a:bodyPr>
            <a:noAutofit/>
          </a:bodyPr>
          <a:lstStyle/>
          <a:p>
            <a:pPr>
              <a:buNone/>
            </a:pPr>
            <a:r>
              <a:rPr lang="en-US" sz="2400" b="1" dirty="0" smtClean="0"/>
              <a:t>Strengths:</a:t>
            </a:r>
            <a:endParaRPr lang="en-ZA" sz="2400" dirty="0" smtClean="0"/>
          </a:p>
          <a:p>
            <a:pPr lvl="0"/>
            <a:r>
              <a:rPr lang="en-US" sz="2000" dirty="0" smtClean="0"/>
              <a:t>Previous experience with learnerships – the learnership and occupational qualification models are similar</a:t>
            </a:r>
            <a:endParaRPr lang="en-ZA" sz="2000" dirty="0" smtClean="0"/>
          </a:p>
          <a:p>
            <a:pPr lvl="0"/>
            <a:r>
              <a:rPr lang="en-US" sz="2000" dirty="0" smtClean="0"/>
              <a:t>Established relationship with employers – support and collaboration</a:t>
            </a:r>
            <a:endParaRPr lang="en-ZA" sz="2000" dirty="0" smtClean="0"/>
          </a:p>
          <a:p>
            <a:pPr lvl="0"/>
            <a:r>
              <a:rPr lang="en-US" sz="2000" dirty="0" smtClean="0"/>
              <a:t>+- 600 accredited service providers </a:t>
            </a:r>
            <a:endParaRPr lang="en-ZA" sz="2000" dirty="0" smtClean="0"/>
          </a:p>
          <a:p>
            <a:pPr lvl="0"/>
            <a:r>
              <a:rPr lang="en-US" sz="2000" dirty="0" smtClean="0"/>
              <a:t>Previous experience with trade test </a:t>
            </a:r>
            <a:r>
              <a:rPr lang="en-US" sz="2000" dirty="0" err="1" smtClean="0"/>
              <a:t>centres</a:t>
            </a:r>
            <a:r>
              <a:rPr lang="en-US" sz="2000" dirty="0" smtClean="0"/>
              <a:t> – practical demonstrations will be similar model</a:t>
            </a:r>
            <a:endParaRPr lang="en-ZA" sz="2000" dirty="0" smtClean="0"/>
          </a:p>
          <a:p>
            <a:pPr lvl="0"/>
            <a:r>
              <a:rPr lang="en-US" sz="2000" dirty="0" smtClean="0"/>
              <a:t>Sector-wide registered assessors and moderators specialists</a:t>
            </a:r>
            <a:endParaRPr lang="en-ZA" sz="2000" dirty="0" smtClean="0"/>
          </a:p>
          <a:p>
            <a:pPr>
              <a:buNone/>
            </a:pPr>
            <a:r>
              <a:rPr lang="en-US" sz="2000" b="1" dirty="0" smtClean="0"/>
              <a:t>Challenges:</a:t>
            </a:r>
            <a:endParaRPr lang="en-ZA" sz="2000" dirty="0" smtClean="0"/>
          </a:p>
          <a:p>
            <a:r>
              <a:rPr lang="en-US" sz="2000" dirty="0" smtClean="0"/>
              <a:t>Qualifications NQF Level 5 and above – no previous experience </a:t>
            </a:r>
            <a:endParaRPr lang="en-ZA" sz="2000" dirty="0" smtClean="0"/>
          </a:p>
          <a:p>
            <a:pPr lvl="0"/>
            <a:r>
              <a:rPr lang="en-US" sz="2000" dirty="0" smtClean="0"/>
              <a:t>Capturing system </a:t>
            </a:r>
            <a:endParaRPr lang="en-ZA" sz="2000" dirty="0"/>
          </a:p>
        </p:txBody>
      </p:sp>
    </p:spTree>
    <p:extLst>
      <p:ext uri="{BB962C8B-B14F-4D97-AF65-F5344CB8AC3E}">
        <p14:creationId xmlns:p14="http://schemas.microsoft.com/office/powerpoint/2010/main" val="28517014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Conclusion (cont.)</a:t>
            </a:r>
            <a:endParaRPr lang="en-ZA" dirty="0"/>
          </a:p>
        </p:txBody>
      </p:sp>
      <p:sp>
        <p:nvSpPr>
          <p:cNvPr id="3" name="Content Placeholder 2"/>
          <p:cNvSpPr>
            <a:spLocks noGrp="1"/>
          </p:cNvSpPr>
          <p:nvPr>
            <p:ph idx="1"/>
          </p:nvPr>
        </p:nvSpPr>
        <p:spPr>
          <a:xfrm>
            <a:off x="457200" y="1465944"/>
            <a:ext cx="8229600" cy="3294742"/>
          </a:xfrm>
        </p:spPr>
        <p:txBody>
          <a:bodyPr>
            <a:noAutofit/>
          </a:bodyPr>
          <a:lstStyle/>
          <a:p>
            <a:pPr>
              <a:buNone/>
            </a:pPr>
            <a:r>
              <a:rPr lang="en-US" sz="2400" b="1" dirty="0" smtClean="0"/>
              <a:t>Challenges Experienced with QCTO:</a:t>
            </a:r>
            <a:endParaRPr lang="en-ZA" sz="2400" dirty="0" smtClean="0"/>
          </a:p>
          <a:p>
            <a:pPr lvl="0"/>
            <a:r>
              <a:rPr lang="en-US" sz="2400" dirty="0" smtClean="0"/>
              <a:t>Slow progress with processing submitted qualifications</a:t>
            </a:r>
            <a:endParaRPr lang="en-ZA" sz="2400" dirty="0" smtClean="0"/>
          </a:p>
          <a:p>
            <a:pPr lvl="0"/>
            <a:r>
              <a:rPr lang="en-US" sz="2400" dirty="0" smtClean="0"/>
              <a:t>Poor administration of submitted documentation such as SLA’s and qualifications</a:t>
            </a:r>
            <a:endParaRPr lang="en-ZA" sz="2400" dirty="0" smtClean="0"/>
          </a:p>
          <a:p>
            <a:pPr lvl="0"/>
            <a:r>
              <a:rPr lang="en-US" sz="2400" dirty="0" smtClean="0"/>
              <a:t>Poor recordkeeping of submitted documentation</a:t>
            </a:r>
            <a:endParaRPr lang="en-ZA" sz="2400" dirty="0" smtClean="0"/>
          </a:p>
          <a:p>
            <a:pPr lvl="0"/>
            <a:r>
              <a:rPr lang="en-US" sz="2400" dirty="0" smtClean="0"/>
              <a:t>Poor and slow communication </a:t>
            </a:r>
            <a:endParaRPr lang="en-ZA" sz="2400" dirty="0" smtClean="0"/>
          </a:p>
          <a:p>
            <a:pPr lvl="0"/>
            <a:r>
              <a:rPr lang="en-US" sz="2400" dirty="0" smtClean="0"/>
              <a:t>Capturing system </a:t>
            </a:r>
            <a:endParaRPr lang="en-ZA" sz="2400" dirty="0"/>
          </a:p>
        </p:txBody>
      </p:sp>
    </p:spTree>
    <p:extLst>
      <p:ext uri="{BB962C8B-B14F-4D97-AF65-F5344CB8AC3E}">
        <p14:creationId xmlns:p14="http://schemas.microsoft.com/office/powerpoint/2010/main" val="28517014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27784" y="260648"/>
            <a:ext cx="6286740" cy="997062"/>
          </a:xfrm>
        </p:spPr>
        <p:txBody>
          <a:bodyPr/>
          <a:lstStyle/>
          <a:p>
            <a:pPr algn="ctr"/>
            <a:r>
              <a:rPr lang="en-US" sz="2800" dirty="0" smtClean="0"/>
              <a:t>Conclusions</a:t>
            </a:r>
            <a:endParaRPr lang="en-ZA" sz="2800" dirty="0"/>
          </a:p>
        </p:txBody>
      </p:sp>
      <p:sp>
        <p:nvSpPr>
          <p:cNvPr id="3" name="Content Placeholder 2"/>
          <p:cNvSpPr>
            <a:spLocks noGrp="1"/>
          </p:cNvSpPr>
          <p:nvPr>
            <p:ph idx="1"/>
          </p:nvPr>
        </p:nvSpPr>
        <p:spPr>
          <a:xfrm>
            <a:off x="457200" y="1600201"/>
            <a:ext cx="8229600" cy="3233056"/>
          </a:xfrm>
        </p:spPr>
        <p:txBody>
          <a:bodyPr>
            <a:normAutofit fontScale="85000" lnSpcReduction="20000"/>
          </a:bodyPr>
          <a:lstStyle/>
          <a:p>
            <a:pPr algn="ctr">
              <a:defRPr/>
            </a:pPr>
            <a:endParaRPr lang="en-US" sz="1400" kern="10" dirty="0" smtClean="0">
              <a:ln w="9525">
                <a:solidFill>
                  <a:srgbClr val="000000"/>
                </a:solidFill>
                <a:round/>
                <a:headEnd/>
                <a:tailEnd/>
              </a:ln>
              <a:solidFill>
                <a:srgbClr val="FFFFFF"/>
              </a:solidFill>
              <a:latin typeface="Arial Black"/>
            </a:endParaRPr>
          </a:p>
          <a:p>
            <a:pPr algn="ctr">
              <a:defRPr/>
            </a:pPr>
            <a:endParaRPr lang="en-US" sz="1400" kern="10" dirty="0">
              <a:ln w="9525">
                <a:solidFill>
                  <a:srgbClr val="000000"/>
                </a:solidFill>
                <a:round/>
                <a:headEnd/>
                <a:tailEnd/>
              </a:ln>
              <a:solidFill>
                <a:srgbClr val="FFFFFF"/>
              </a:solidFill>
              <a:latin typeface="Arial Black"/>
            </a:endParaRPr>
          </a:p>
          <a:p>
            <a:pPr algn="ctr">
              <a:defRPr/>
            </a:pPr>
            <a:endParaRPr lang="en-US" sz="1400" kern="10" dirty="0" smtClean="0">
              <a:ln w="9525">
                <a:solidFill>
                  <a:srgbClr val="000000"/>
                </a:solidFill>
                <a:round/>
                <a:headEnd/>
                <a:tailEnd/>
              </a:ln>
              <a:solidFill>
                <a:srgbClr val="FFFFFF"/>
              </a:solidFill>
              <a:latin typeface="Arial Black"/>
            </a:endParaRPr>
          </a:p>
          <a:p>
            <a:pPr algn="ctr">
              <a:defRPr/>
            </a:pPr>
            <a:endParaRPr lang="en-US" sz="1400" kern="10" dirty="0">
              <a:ln w="9525">
                <a:solidFill>
                  <a:srgbClr val="000000"/>
                </a:solidFill>
                <a:round/>
                <a:headEnd/>
                <a:tailEnd/>
              </a:ln>
              <a:solidFill>
                <a:srgbClr val="FFFFFF"/>
              </a:solidFill>
              <a:latin typeface="Arial Black"/>
            </a:endParaRPr>
          </a:p>
          <a:p>
            <a:pPr marL="0" indent="0" algn="ctr">
              <a:buNone/>
              <a:defRPr/>
            </a:pPr>
            <a:r>
              <a:rPr lang="en-US" sz="2400" kern="10" dirty="0" smtClean="0">
                <a:ln w="9525">
                  <a:solidFill>
                    <a:srgbClr val="000000"/>
                  </a:solidFill>
                  <a:round/>
                  <a:headEnd/>
                  <a:tailEnd/>
                </a:ln>
                <a:solidFill>
                  <a:schemeClr val="accent1">
                    <a:lumMod val="75000"/>
                  </a:schemeClr>
                </a:solidFill>
                <a:latin typeface="Arial Black"/>
              </a:rPr>
              <a:t>Thank </a:t>
            </a:r>
            <a:r>
              <a:rPr lang="en-US" sz="2400" kern="10" dirty="0">
                <a:ln w="9525">
                  <a:solidFill>
                    <a:srgbClr val="000000"/>
                  </a:solidFill>
                  <a:round/>
                  <a:headEnd/>
                  <a:tailEnd/>
                </a:ln>
                <a:solidFill>
                  <a:schemeClr val="accent1">
                    <a:lumMod val="75000"/>
                  </a:schemeClr>
                </a:solidFill>
                <a:latin typeface="Arial Black"/>
              </a:rPr>
              <a:t>you !!!</a:t>
            </a:r>
          </a:p>
          <a:p>
            <a:pPr marL="0" indent="0" algn="ctr">
              <a:buNone/>
              <a:defRPr/>
            </a:pPr>
            <a:endParaRPr lang="en-US" sz="2400" kern="10" dirty="0">
              <a:ln w="9525">
                <a:solidFill>
                  <a:srgbClr val="000000"/>
                </a:solidFill>
                <a:round/>
                <a:headEnd/>
                <a:tailEnd/>
              </a:ln>
              <a:solidFill>
                <a:schemeClr val="accent1">
                  <a:lumMod val="75000"/>
                </a:schemeClr>
              </a:solidFill>
              <a:latin typeface="Arial Black"/>
            </a:endParaRPr>
          </a:p>
          <a:p>
            <a:pPr marL="0" indent="0" algn="ctr">
              <a:buNone/>
              <a:defRPr/>
            </a:pPr>
            <a:r>
              <a:rPr lang="en-US" sz="2400" kern="10" dirty="0">
                <a:ln w="9525">
                  <a:solidFill>
                    <a:srgbClr val="000000"/>
                  </a:solidFill>
                  <a:round/>
                  <a:headEnd/>
                  <a:tailEnd/>
                </a:ln>
                <a:solidFill>
                  <a:schemeClr val="accent1">
                    <a:lumMod val="75000"/>
                  </a:schemeClr>
                </a:solidFill>
                <a:latin typeface="Arial Black"/>
              </a:rPr>
              <a:t>Questions</a:t>
            </a:r>
            <a:r>
              <a:rPr lang="en-US" sz="2400" kern="10" dirty="0" smtClean="0">
                <a:ln w="9525">
                  <a:solidFill>
                    <a:srgbClr val="000000"/>
                  </a:solidFill>
                  <a:round/>
                  <a:headEnd/>
                  <a:tailEnd/>
                </a:ln>
                <a:solidFill>
                  <a:schemeClr val="accent1">
                    <a:lumMod val="75000"/>
                  </a:schemeClr>
                </a:solidFill>
                <a:latin typeface="Arial Black"/>
              </a:rPr>
              <a:t>?</a:t>
            </a:r>
          </a:p>
          <a:p>
            <a:pPr marL="0" indent="0" algn="ctr">
              <a:buNone/>
              <a:defRPr/>
            </a:pPr>
            <a:r>
              <a:rPr lang="en-US" sz="2400" kern="10" dirty="0" smtClean="0">
                <a:ln w="9525">
                  <a:solidFill>
                    <a:srgbClr val="000000"/>
                  </a:solidFill>
                  <a:round/>
                  <a:headEnd/>
                  <a:tailEnd/>
                </a:ln>
                <a:solidFill>
                  <a:schemeClr val="accent1">
                    <a:lumMod val="75000"/>
                  </a:schemeClr>
                </a:solidFill>
                <a:latin typeface="Arial Black"/>
                <a:hlinkClick r:id="rId2"/>
              </a:rPr>
              <a:t>Williamn@fpmseta.org.za</a:t>
            </a:r>
            <a:endParaRPr lang="en-US" sz="2400" kern="10" dirty="0">
              <a:ln w="9525">
                <a:solidFill>
                  <a:srgbClr val="000000"/>
                </a:solidFill>
                <a:round/>
                <a:headEnd/>
                <a:tailEnd/>
              </a:ln>
              <a:solidFill>
                <a:schemeClr val="accent1">
                  <a:lumMod val="75000"/>
                </a:schemeClr>
              </a:solidFill>
              <a:latin typeface="Arial Black"/>
            </a:endParaRPr>
          </a:p>
          <a:p>
            <a:pPr marL="0" indent="0" algn="ctr">
              <a:buNone/>
              <a:defRPr/>
            </a:pPr>
            <a:r>
              <a:rPr lang="en-US" sz="2400" kern="10" dirty="0" smtClean="0">
                <a:ln w="9525">
                  <a:solidFill>
                    <a:srgbClr val="000000"/>
                  </a:solidFill>
                  <a:round/>
                  <a:headEnd/>
                  <a:tailEnd/>
                </a:ln>
                <a:solidFill>
                  <a:schemeClr val="accent1">
                    <a:lumMod val="75000"/>
                  </a:schemeClr>
                </a:solidFill>
                <a:latin typeface="Arial Black"/>
                <a:hlinkClick r:id="rId3"/>
              </a:rPr>
              <a:t>Ansien@fpmseta.org.za</a:t>
            </a:r>
            <a:endParaRPr lang="en-US" sz="2400" kern="10" dirty="0">
              <a:ln w="9525">
                <a:solidFill>
                  <a:srgbClr val="000000"/>
                </a:solidFill>
                <a:round/>
                <a:headEnd/>
                <a:tailEnd/>
              </a:ln>
              <a:solidFill>
                <a:schemeClr val="accent1">
                  <a:lumMod val="75000"/>
                </a:schemeClr>
              </a:solidFill>
              <a:latin typeface="Arial Black"/>
            </a:endParaRPr>
          </a:p>
          <a:p>
            <a:pPr marL="0" indent="0" algn="ctr">
              <a:buNone/>
              <a:defRPr/>
            </a:pPr>
            <a:r>
              <a:rPr lang="en-US" sz="2400" kern="10" dirty="0" smtClean="0">
                <a:ln w="9525">
                  <a:solidFill>
                    <a:srgbClr val="000000"/>
                  </a:solidFill>
                  <a:round/>
                  <a:headEnd/>
                  <a:tailEnd/>
                </a:ln>
                <a:solidFill>
                  <a:schemeClr val="accent1">
                    <a:lumMod val="75000"/>
                  </a:schemeClr>
                </a:solidFill>
                <a:latin typeface="Arial Black"/>
              </a:rPr>
              <a:t> </a:t>
            </a:r>
            <a:r>
              <a:rPr lang="en-US" sz="2400" kern="10" dirty="0" smtClean="0">
                <a:ln w="9525">
                  <a:solidFill>
                    <a:srgbClr val="000000"/>
                  </a:solidFill>
                  <a:round/>
                  <a:headEnd/>
                  <a:tailEnd/>
                </a:ln>
                <a:solidFill>
                  <a:schemeClr val="accent1">
                    <a:lumMod val="75000"/>
                  </a:schemeClr>
                </a:solidFill>
                <a:latin typeface="Arial Black"/>
                <a:hlinkClick r:id="rId4"/>
              </a:rPr>
              <a:t>Johnnym@fpmseta.org.za</a:t>
            </a:r>
            <a:endParaRPr lang="en-US" sz="2400" kern="10" dirty="0" smtClean="0">
              <a:ln w="9525">
                <a:solidFill>
                  <a:srgbClr val="000000"/>
                </a:solidFill>
                <a:round/>
                <a:headEnd/>
                <a:tailEnd/>
              </a:ln>
              <a:solidFill>
                <a:schemeClr val="accent1">
                  <a:lumMod val="75000"/>
                </a:schemeClr>
              </a:solidFill>
              <a:latin typeface="Arial Black"/>
            </a:endParaRPr>
          </a:p>
          <a:p>
            <a:pPr marL="0" indent="0" algn="ctr">
              <a:buNone/>
              <a:defRPr/>
            </a:pPr>
            <a:endParaRPr lang="en-US" sz="2400" kern="10" dirty="0">
              <a:ln w="9525">
                <a:solidFill>
                  <a:srgbClr val="000000"/>
                </a:solidFill>
                <a:round/>
                <a:headEnd/>
                <a:tailEnd/>
              </a:ln>
              <a:solidFill>
                <a:schemeClr val="accent1">
                  <a:lumMod val="75000"/>
                </a:schemeClr>
              </a:solidFill>
              <a:latin typeface="Arial Black"/>
            </a:endParaRPr>
          </a:p>
          <a:p>
            <a:pPr marL="0" indent="0" algn="ctr">
              <a:buNone/>
              <a:defRPr/>
            </a:pPr>
            <a:r>
              <a:rPr lang="en-US" sz="2400" kern="10" dirty="0">
                <a:ln w="9525">
                  <a:solidFill>
                    <a:srgbClr val="000000"/>
                  </a:solidFill>
                  <a:round/>
                  <a:headEnd/>
                  <a:tailEnd/>
                </a:ln>
                <a:solidFill>
                  <a:schemeClr val="accent1">
                    <a:lumMod val="75000"/>
                  </a:schemeClr>
                </a:solidFill>
                <a:latin typeface="Arial Black"/>
              </a:rPr>
              <a:t>Tel: </a:t>
            </a:r>
            <a:r>
              <a:rPr lang="en-US" sz="2400" kern="10" dirty="0" smtClean="0">
                <a:ln w="9525">
                  <a:solidFill>
                    <a:srgbClr val="000000"/>
                  </a:solidFill>
                  <a:round/>
                  <a:headEnd/>
                  <a:tailEnd/>
                </a:ln>
                <a:solidFill>
                  <a:schemeClr val="accent1">
                    <a:lumMod val="75000"/>
                  </a:schemeClr>
                </a:solidFill>
                <a:latin typeface="Arial Black"/>
              </a:rPr>
              <a:t>011 403 1700</a:t>
            </a:r>
            <a:endParaRPr lang="en-US" sz="2400" kern="10" dirty="0">
              <a:ln w="9525">
                <a:solidFill>
                  <a:srgbClr val="000000"/>
                </a:solidFill>
                <a:round/>
                <a:headEnd/>
                <a:tailEnd/>
              </a:ln>
              <a:solidFill>
                <a:schemeClr val="accent1">
                  <a:lumMod val="75000"/>
                </a:schemeClr>
              </a:solidFill>
              <a:latin typeface="Arial Black"/>
            </a:endParaRPr>
          </a:p>
          <a:p>
            <a:endParaRPr lang="en-ZA" dirty="0"/>
          </a:p>
        </p:txBody>
      </p:sp>
    </p:spTree>
    <p:extLst>
      <p:ext uri="{BB962C8B-B14F-4D97-AF65-F5344CB8AC3E}">
        <p14:creationId xmlns:p14="http://schemas.microsoft.com/office/powerpoint/2010/main" val="34005418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QA Turnaround Areas(Continued)</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ü"/>
            </a:pPr>
            <a:r>
              <a:rPr lang="en-US" sz="2400" dirty="0" smtClean="0"/>
              <a:t>All </a:t>
            </a:r>
            <a:r>
              <a:rPr lang="en-US" sz="2400" dirty="0"/>
              <a:t>outstanding SLAs signed with the QCTO</a:t>
            </a:r>
            <a:r>
              <a:rPr lang="en-US" sz="2400" dirty="0" smtClean="0"/>
              <a:t>.</a:t>
            </a:r>
          </a:p>
          <a:p>
            <a:pPr>
              <a:buFont typeface="Wingdings" panose="05000000000000000000" pitchFamily="2" charset="2"/>
              <a:buChar char="ü"/>
            </a:pPr>
            <a:r>
              <a:rPr lang="en-US" sz="2400" dirty="0" smtClean="0"/>
              <a:t>Proper management </a:t>
            </a:r>
            <a:r>
              <a:rPr lang="en-US" sz="2400" dirty="0"/>
              <a:t>of QDPs and </a:t>
            </a:r>
            <a:r>
              <a:rPr lang="en-US" sz="2400" dirty="0" smtClean="0"/>
              <a:t>AQPs. </a:t>
            </a:r>
          </a:p>
          <a:p>
            <a:pPr>
              <a:buFont typeface="Wingdings" panose="05000000000000000000" pitchFamily="2" charset="2"/>
              <a:buChar char="ü"/>
            </a:pPr>
            <a:r>
              <a:rPr lang="en-US" sz="2400" dirty="0" smtClean="0"/>
              <a:t>Introduce and communicate change management in relation to QCTO new landscape.</a:t>
            </a:r>
            <a:endParaRPr lang="en-US" sz="2400" dirty="0"/>
          </a:p>
          <a:p>
            <a:pPr lvl="0"/>
            <a:endParaRPr lang="en-US" sz="2400" dirty="0"/>
          </a:p>
          <a:p>
            <a:endParaRPr lang="en-US" dirty="0"/>
          </a:p>
        </p:txBody>
      </p:sp>
    </p:spTree>
    <p:extLst>
      <p:ext uri="{BB962C8B-B14F-4D97-AF65-F5344CB8AC3E}">
        <p14:creationId xmlns:p14="http://schemas.microsoft.com/office/powerpoint/2010/main" val="41184156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Appointment as DQP and AQP</a:t>
            </a:r>
            <a:endParaRPr lang="en-US" dirty="0"/>
          </a:p>
        </p:txBody>
      </p:sp>
      <p:sp>
        <p:nvSpPr>
          <p:cNvPr id="3" name="Content Placeholder 2"/>
          <p:cNvSpPr>
            <a:spLocks noGrp="1"/>
          </p:cNvSpPr>
          <p:nvPr>
            <p:ph idx="1"/>
          </p:nvPr>
        </p:nvSpPr>
        <p:spPr/>
        <p:txBody>
          <a:bodyPr>
            <a:normAutofit lnSpcReduction="10000"/>
          </a:bodyPr>
          <a:lstStyle/>
          <a:p>
            <a:pPr>
              <a:buFont typeface="Wingdings" panose="05000000000000000000" pitchFamily="2" charset="2"/>
              <a:buChar char="ü"/>
            </a:pPr>
            <a:r>
              <a:rPr lang="en-US" sz="2400" dirty="0" smtClean="0"/>
              <a:t>The FPMSETA has been appointed as the Development Quality Partner (DQP) for numbers of qualifications by the QCTO</a:t>
            </a:r>
            <a:r>
              <a:rPr lang="en-ZA" sz="2400" dirty="0" smtClean="0"/>
              <a:t>.</a:t>
            </a:r>
            <a:endParaRPr lang="en-US" sz="2400" dirty="0" smtClean="0"/>
          </a:p>
          <a:p>
            <a:pPr lvl="0">
              <a:buFont typeface="Wingdings" panose="05000000000000000000" pitchFamily="2" charset="2"/>
              <a:buChar char="ü"/>
            </a:pPr>
            <a:r>
              <a:rPr lang="en-US" sz="2400" dirty="0" smtClean="0"/>
              <a:t>The FPMSETA has been appointed as the Assessment Quality Partner for the Occupational Certificate Qualifications by the QCTO.</a:t>
            </a:r>
          </a:p>
          <a:p>
            <a:pPr>
              <a:buFont typeface="Wingdings" panose="05000000000000000000" pitchFamily="2" charset="2"/>
              <a:buChar char="ü"/>
            </a:pPr>
            <a:r>
              <a:rPr lang="en-US" sz="2400" dirty="0" smtClean="0"/>
              <a:t>The various sectors have agreed to the FPMSETA being the AQP for a number of qualifications.</a:t>
            </a:r>
          </a:p>
          <a:p>
            <a:pPr>
              <a:buFont typeface="Wingdings" panose="05000000000000000000" pitchFamily="2" charset="2"/>
              <a:buChar char="ü"/>
            </a:pPr>
            <a:r>
              <a:rPr lang="en-US" sz="2400" dirty="0" smtClean="0"/>
              <a:t>As more qualifications are being registered, the FPMSETA requests extension of scope to include these qualifications into its AQP jurisdiction.</a:t>
            </a:r>
          </a:p>
          <a:p>
            <a:pPr>
              <a:buFont typeface="Wingdings" panose="05000000000000000000" pitchFamily="2" charset="2"/>
              <a:buChar char="ü"/>
            </a:pPr>
            <a:r>
              <a:rPr lang="en-US" sz="2400" dirty="0" smtClean="0"/>
              <a:t>The AQP for Trades, is NAMB.</a:t>
            </a:r>
            <a:endParaRPr lang="en-US" sz="2400" dirty="0"/>
          </a:p>
          <a:p>
            <a:pPr lvl="0"/>
            <a:endParaRPr lang="en-US" sz="2400" dirty="0"/>
          </a:p>
          <a:p>
            <a:endParaRPr lang="en-US" dirty="0"/>
          </a:p>
        </p:txBody>
      </p:sp>
    </p:spTree>
    <p:extLst>
      <p:ext uri="{BB962C8B-B14F-4D97-AF65-F5344CB8AC3E}">
        <p14:creationId xmlns:p14="http://schemas.microsoft.com/office/powerpoint/2010/main" val="41184156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Holistic Approach to Qualifications </a:t>
            </a:r>
            <a:br>
              <a:rPr lang="en-US" dirty="0" smtClean="0"/>
            </a:br>
            <a:r>
              <a:rPr lang="en-US" dirty="0" smtClean="0"/>
              <a:t>Development</a:t>
            </a:r>
            <a:endParaRPr lang="en-US" dirty="0"/>
          </a:p>
        </p:txBody>
      </p:sp>
      <p:sp>
        <p:nvSpPr>
          <p:cNvPr id="3" name="Content Placeholder 2"/>
          <p:cNvSpPr>
            <a:spLocks noGrp="1"/>
          </p:cNvSpPr>
          <p:nvPr>
            <p:ph idx="1"/>
          </p:nvPr>
        </p:nvSpPr>
        <p:spPr>
          <a:xfrm>
            <a:off x="342900" y="1005840"/>
            <a:ext cx="8229600" cy="4739323"/>
          </a:xfrm>
        </p:spPr>
        <p:txBody>
          <a:bodyPr>
            <a:normAutofit fontScale="92500" lnSpcReduction="10000"/>
          </a:bodyPr>
          <a:lstStyle/>
          <a:p>
            <a:pPr>
              <a:buFont typeface="Wingdings" panose="05000000000000000000" pitchFamily="2" charset="2"/>
              <a:buChar char="ü"/>
            </a:pPr>
            <a:r>
              <a:rPr lang="en-US" sz="2600" dirty="0" smtClean="0"/>
              <a:t>The FP&amp;M SETA has allocated funding for occupational qualification development processes.</a:t>
            </a:r>
          </a:p>
          <a:p>
            <a:pPr>
              <a:buFont typeface="Wingdings" panose="05000000000000000000" pitchFamily="2" charset="2"/>
              <a:buChar char="ü"/>
            </a:pPr>
            <a:r>
              <a:rPr lang="en-US" sz="2600" dirty="0" smtClean="0"/>
              <a:t>In the context of qualification development, the FP&amp;M SETA has decided to allocate funds to the projects in phases:</a:t>
            </a:r>
          </a:p>
          <a:p>
            <a:pPr lvl="1">
              <a:buFont typeface="Wingdings" panose="05000000000000000000" pitchFamily="2" charset="2"/>
              <a:buChar char="ü"/>
            </a:pPr>
            <a:r>
              <a:rPr lang="en-US" sz="2000" b="1" dirty="0" smtClean="0"/>
              <a:t>Phase 1:</a:t>
            </a:r>
            <a:r>
              <a:rPr lang="en-US" sz="2000" dirty="0" smtClean="0"/>
              <a:t>	Development of Occupational Qualifications and Trades.</a:t>
            </a:r>
          </a:p>
          <a:p>
            <a:pPr lvl="1">
              <a:buFont typeface="Wingdings" panose="05000000000000000000" pitchFamily="2" charset="2"/>
              <a:buChar char="ü"/>
            </a:pPr>
            <a:r>
              <a:rPr lang="en-US" sz="2000" b="1" dirty="0" smtClean="0"/>
              <a:t>Phase 2:</a:t>
            </a:r>
            <a:r>
              <a:rPr lang="en-US" sz="2000" dirty="0" smtClean="0"/>
              <a:t>	Development of External Integrated Summative Assessments (EISA) and data bank of assessment questions and model answers.</a:t>
            </a:r>
          </a:p>
          <a:p>
            <a:pPr lvl="1">
              <a:buFont typeface="Wingdings" panose="05000000000000000000" pitchFamily="2" charset="2"/>
              <a:buChar char="ü"/>
            </a:pPr>
            <a:r>
              <a:rPr lang="en-US" sz="2000" b="1" dirty="0" smtClean="0"/>
              <a:t>Phase 3:</a:t>
            </a:r>
            <a:r>
              <a:rPr lang="en-US" sz="2000" dirty="0" smtClean="0"/>
              <a:t>	Development of Learning Material to standardize across the sub-sector</a:t>
            </a:r>
          </a:p>
          <a:p>
            <a:pPr>
              <a:buFont typeface="Wingdings" panose="05000000000000000000" pitchFamily="2" charset="2"/>
              <a:buChar char="ü"/>
            </a:pPr>
            <a:r>
              <a:rPr lang="en-US" sz="2600" dirty="0" smtClean="0"/>
              <a:t>In order to execute this function effectively and efficiently, the FP&amp;M SETA has entered into partnerships with industry bodies/ associations and delegated some of the DQP functions and responsibilities to these bodies / associations.</a:t>
            </a:r>
            <a:endParaRPr lang="en-US" sz="2600" dirty="0"/>
          </a:p>
          <a:p>
            <a:pPr lvl="0"/>
            <a:endParaRPr lang="en-US" sz="2400" dirty="0"/>
          </a:p>
          <a:p>
            <a:endParaRPr lang="en-US" dirty="0"/>
          </a:p>
        </p:txBody>
      </p:sp>
    </p:spTree>
    <p:extLst>
      <p:ext uri="{BB962C8B-B14F-4D97-AF65-F5344CB8AC3E}">
        <p14:creationId xmlns:p14="http://schemas.microsoft.com/office/powerpoint/2010/main" val="41184156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Partnerships with Industry</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ü"/>
            </a:pPr>
            <a:r>
              <a:rPr lang="en-US" sz="2400" dirty="0" smtClean="0"/>
              <a:t>Partnerships have been formalized with SLA’s with the following industry partners:</a:t>
            </a:r>
          </a:p>
          <a:p>
            <a:pPr lvl="1">
              <a:buFont typeface="Wingdings" panose="05000000000000000000" pitchFamily="2" charset="2"/>
              <a:buChar char="ü"/>
            </a:pPr>
            <a:r>
              <a:rPr lang="en-US" sz="2000" dirty="0" smtClean="0"/>
              <a:t>AMSA – Clothing, </a:t>
            </a:r>
          </a:p>
          <a:p>
            <a:pPr lvl="1">
              <a:buFont typeface="Wingdings" panose="05000000000000000000" pitchFamily="2" charset="2"/>
              <a:buChar char="ü"/>
            </a:pPr>
            <a:r>
              <a:rPr lang="en-US" sz="2000" dirty="0" smtClean="0"/>
              <a:t>Sawmilling SA – Wood Products, </a:t>
            </a:r>
          </a:p>
          <a:p>
            <a:pPr lvl="1">
              <a:buFont typeface="Wingdings" panose="05000000000000000000" pitchFamily="2" charset="2"/>
              <a:buChar char="ü"/>
            </a:pPr>
            <a:r>
              <a:rPr lang="en-US" sz="2000" dirty="0" smtClean="0"/>
              <a:t>NULAW – Footwear and Leather, </a:t>
            </a:r>
          </a:p>
          <a:p>
            <a:pPr lvl="1">
              <a:buFont typeface="Wingdings" panose="05000000000000000000" pitchFamily="2" charset="2"/>
              <a:buChar char="ü"/>
            </a:pPr>
            <a:r>
              <a:rPr lang="en-US" sz="2000" dirty="0" smtClean="0"/>
              <a:t>PAMSA – Pulp and Paper, </a:t>
            </a:r>
          </a:p>
          <a:p>
            <a:pPr lvl="1">
              <a:buFont typeface="Wingdings" panose="05000000000000000000" pitchFamily="2" charset="2"/>
              <a:buChar char="ü"/>
            </a:pPr>
            <a:r>
              <a:rPr lang="en-US" sz="2000" dirty="0" smtClean="0"/>
              <a:t>Printing SA – Printing and Packaging, </a:t>
            </a:r>
          </a:p>
          <a:p>
            <a:pPr lvl="1">
              <a:buFont typeface="Wingdings" panose="05000000000000000000" pitchFamily="2" charset="2"/>
              <a:buChar char="ü"/>
            </a:pPr>
            <a:r>
              <a:rPr lang="en-US" sz="2000" dirty="0" smtClean="0"/>
              <a:t>Publishing SA – Publishing, </a:t>
            </a:r>
          </a:p>
          <a:p>
            <a:pPr lvl="1">
              <a:buFont typeface="Wingdings" panose="05000000000000000000" pitchFamily="2" charset="2"/>
              <a:buChar char="ü"/>
            </a:pPr>
            <a:r>
              <a:rPr lang="en-US" sz="2000" dirty="0" smtClean="0"/>
              <a:t>SABMEO – Textiles, </a:t>
            </a:r>
          </a:p>
          <a:p>
            <a:pPr lvl="1">
              <a:buFont typeface="Wingdings" panose="05000000000000000000" pitchFamily="2" charset="2"/>
              <a:buChar char="ü"/>
            </a:pPr>
            <a:r>
              <a:rPr lang="en-US" sz="2000" dirty="0" smtClean="0"/>
              <a:t>SAFCA – Forestry, </a:t>
            </a:r>
          </a:p>
          <a:p>
            <a:pPr lvl="1">
              <a:buFont typeface="Wingdings" panose="05000000000000000000" pitchFamily="2" charset="2"/>
              <a:buChar char="ü"/>
            </a:pPr>
            <a:r>
              <a:rPr lang="en-US" sz="2000" dirty="0" smtClean="0"/>
              <a:t>WCFI - Furniture.</a:t>
            </a:r>
            <a:endParaRPr lang="en-US" sz="2000" dirty="0"/>
          </a:p>
          <a:p>
            <a:pPr lvl="0"/>
            <a:endParaRPr lang="en-US" sz="2400" dirty="0"/>
          </a:p>
          <a:p>
            <a:endParaRPr lang="en-US" dirty="0"/>
          </a:p>
        </p:txBody>
      </p:sp>
    </p:spTree>
    <p:extLst>
      <p:ext uri="{BB962C8B-B14F-4D97-AF65-F5344CB8AC3E}">
        <p14:creationId xmlns:p14="http://schemas.microsoft.com/office/powerpoint/2010/main" val="41184156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Qualifications Identified for </a:t>
            </a:r>
            <a:br>
              <a:rPr lang="en-US" dirty="0" smtClean="0"/>
            </a:br>
            <a:r>
              <a:rPr lang="en-US" dirty="0" smtClean="0"/>
              <a:t>Development</a:t>
            </a:r>
            <a:endParaRPr lang="en-US" dirty="0"/>
          </a:p>
        </p:txBody>
      </p:sp>
      <p:sp>
        <p:nvSpPr>
          <p:cNvPr id="3" name="Content Placeholder 2"/>
          <p:cNvSpPr>
            <a:spLocks noGrp="1"/>
          </p:cNvSpPr>
          <p:nvPr>
            <p:ph idx="1"/>
          </p:nvPr>
        </p:nvSpPr>
        <p:spPr>
          <a:xfrm>
            <a:off x="0" y="1198674"/>
            <a:ext cx="9004300" cy="4927489"/>
          </a:xfrm>
        </p:spPr>
        <p:txBody>
          <a:bodyPr/>
          <a:lstStyle/>
          <a:p>
            <a:pPr>
              <a:buNone/>
            </a:pPr>
            <a:r>
              <a:rPr lang="en-US" sz="2000" b="1" dirty="0" smtClean="0"/>
              <a:t>A number of 50 qualifications were approved for development in 2014 and 2015 and applications submitted to the QCTO. These qualifications are all in various stages of development / submission / processing by QCTO.</a:t>
            </a:r>
          </a:p>
          <a:p>
            <a:pPr lvl="1"/>
            <a:r>
              <a:rPr lang="en-ZA" dirty="0" smtClean="0"/>
              <a:t>Clothing: Sewing Machine Operator</a:t>
            </a:r>
          </a:p>
          <a:p>
            <a:pPr lvl="1"/>
            <a:r>
              <a:rPr lang="en-ZA" dirty="0" smtClean="0"/>
              <a:t>Clothing: Clothing, Home Textiles and General Goods Cutter</a:t>
            </a:r>
          </a:p>
          <a:p>
            <a:pPr lvl="1"/>
            <a:r>
              <a:rPr lang="en-ZA" dirty="0" smtClean="0"/>
              <a:t>Clothing: Apparel and related pattern maker and grader</a:t>
            </a:r>
          </a:p>
          <a:p>
            <a:pPr lvl="1"/>
            <a:r>
              <a:rPr lang="en-ZA" dirty="0" smtClean="0"/>
              <a:t>Clothing: Work Study Officer</a:t>
            </a:r>
          </a:p>
          <a:p>
            <a:pPr lvl="1"/>
            <a:r>
              <a:rPr lang="en-ZA" dirty="0" smtClean="0"/>
              <a:t>Clothing: Apparel &amp; Related Machine Mechanic</a:t>
            </a:r>
          </a:p>
          <a:p>
            <a:pPr lvl="1"/>
            <a:r>
              <a:rPr lang="en-ZA" dirty="0" smtClean="0"/>
              <a:t>Footwear: Footwear Cutting Production Machine Operator</a:t>
            </a:r>
          </a:p>
          <a:p>
            <a:pPr lvl="1"/>
            <a:r>
              <a:rPr lang="en-ZA" dirty="0" smtClean="0"/>
              <a:t>Footwear: Footwear </a:t>
            </a:r>
            <a:r>
              <a:rPr lang="en-ZA" dirty="0" err="1" smtClean="0"/>
              <a:t>Handlacer</a:t>
            </a:r>
            <a:r>
              <a:rPr lang="en-ZA" dirty="0" smtClean="0"/>
              <a:t> / Inter-lacer</a:t>
            </a:r>
          </a:p>
          <a:p>
            <a:pPr lvl="1"/>
            <a:r>
              <a:rPr lang="en-ZA" dirty="0" smtClean="0"/>
              <a:t>Footwear: Footwear Bottom Stock Production Machine Operator</a:t>
            </a:r>
          </a:p>
          <a:p>
            <a:pPr lvl="1"/>
            <a:r>
              <a:rPr lang="en-ZA" dirty="0" smtClean="0"/>
              <a:t>Footwear: Footwear Lasting Production Machine Operator</a:t>
            </a:r>
          </a:p>
          <a:p>
            <a:pPr lvl="1"/>
            <a:r>
              <a:rPr lang="en-ZA" dirty="0" smtClean="0"/>
              <a:t>Footwear: Footwear Finishing Production Machine Operator</a:t>
            </a:r>
            <a:endParaRPr lang="en-US" dirty="0"/>
          </a:p>
        </p:txBody>
      </p:sp>
    </p:spTree>
    <p:extLst>
      <p:ext uri="{BB962C8B-B14F-4D97-AF65-F5344CB8AC3E}">
        <p14:creationId xmlns:p14="http://schemas.microsoft.com/office/powerpoint/2010/main" val="6311528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Qualifications Identified for </a:t>
            </a:r>
            <a:br>
              <a:rPr lang="en-US" dirty="0" smtClean="0"/>
            </a:br>
            <a:r>
              <a:rPr lang="en-US" dirty="0" smtClean="0"/>
              <a:t>Development</a:t>
            </a:r>
            <a:endParaRPr lang="en-US" dirty="0"/>
          </a:p>
        </p:txBody>
      </p:sp>
      <p:sp>
        <p:nvSpPr>
          <p:cNvPr id="3" name="Content Placeholder 2"/>
          <p:cNvSpPr>
            <a:spLocks noGrp="1"/>
          </p:cNvSpPr>
          <p:nvPr>
            <p:ph idx="1"/>
          </p:nvPr>
        </p:nvSpPr>
        <p:spPr>
          <a:xfrm>
            <a:off x="457200" y="1198674"/>
            <a:ext cx="8229600" cy="4927489"/>
          </a:xfrm>
        </p:spPr>
        <p:txBody>
          <a:bodyPr>
            <a:normAutofit/>
          </a:bodyPr>
          <a:lstStyle/>
          <a:p>
            <a:pPr lvl="1"/>
            <a:r>
              <a:rPr lang="en-ZA" dirty="0" smtClean="0"/>
              <a:t>Forestry: Safety Inspector</a:t>
            </a:r>
          </a:p>
          <a:p>
            <a:pPr lvl="1"/>
            <a:r>
              <a:rPr lang="en-ZA" dirty="0" smtClean="0"/>
              <a:t>Forestry: Tree Feller</a:t>
            </a:r>
          </a:p>
          <a:p>
            <a:pPr lvl="1"/>
            <a:r>
              <a:rPr lang="en-ZA" dirty="0" smtClean="0"/>
              <a:t>Forestry: </a:t>
            </a:r>
            <a:r>
              <a:rPr lang="en-ZA" dirty="0" err="1" smtClean="0"/>
              <a:t>Silviculture</a:t>
            </a:r>
            <a:r>
              <a:rPr lang="en-ZA" dirty="0" smtClean="0"/>
              <a:t> Mobile Plant Operator</a:t>
            </a:r>
          </a:p>
          <a:p>
            <a:pPr lvl="1"/>
            <a:r>
              <a:rPr lang="en-ZA" dirty="0" smtClean="0"/>
              <a:t>Forestry: Logging Plant Operator - Harvesting</a:t>
            </a:r>
          </a:p>
          <a:p>
            <a:pPr lvl="1"/>
            <a:r>
              <a:rPr lang="en-ZA" dirty="0" smtClean="0"/>
              <a:t>Forestry: Forestry Worker</a:t>
            </a:r>
          </a:p>
          <a:p>
            <a:pPr lvl="1"/>
            <a:r>
              <a:rPr lang="en-ZA" dirty="0" smtClean="0"/>
              <a:t>Forestry: Forestry Fire Boss </a:t>
            </a:r>
          </a:p>
          <a:p>
            <a:pPr lvl="1"/>
            <a:r>
              <a:rPr lang="en-ZA" dirty="0" smtClean="0"/>
              <a:t>Forestry: Production / Operations Supervisor (Forestry)</a:t>
            </a:r>
          </a:p>
          <a:p>
            <a:pPr lvl="1"/>
            <a:r>
              <a:rPr lang="en-ZA" dirty="0" smtClean="0"/>
              <a:t>Forestry: Forestry Production Foreman</a:t>
            </a:r>
          </a:p>
          <a:p>
            <a:pPr lvl="1"/>
            <a:r>
              <a:rPr lang="en-ZA" dirty="0" smtClean="0"/>
              <a:t>Furniture: Cabinet Maker</a:t>
            </a:r>
          </a:p>
          <a:p>
            <a:pPr lvl="1"/>
            <a:r>
              <a:rPr lang="en-ZA" dirty="0" smtClean="0"/>
              <a:t>Furniture: Upholsterer</a:t>
            </a:r>
          </a:p>
          <a:p>
            <a:pPr lvl="1"/>
            <a:r>
              <a:rPr lang="en-ZA" dirty="0" smtClean="0"/>
              <a:t>Furniture: Furniture Designer</a:t>
            </a:r>
          </a:p>
          <a:p>
            <a:pPr lvl="1"/>
            <a:r>
              <a:rPr lang="en-ZA" dirty="0" smtClean="0"/>
              <a:t>Leather: Lime Yard Machine Operator</a:t>
            </a:r>
          </a:p>
          <a:p>
            <a:pPr lvl="1"/>
            <a:r>
              <a:rPr lang="en-ZA" dirty="0" smtClean="0"/>
              <a:t>Leather: Tanning Machine Operator</a:t>
            </a:r>
          </a:p>
          <a:p>
            <a:pPr lvl="1"/>
            <a:r>
              <a:rPr lang="en-ZA" dirty="0" smtClean="0"/>
              <a:t>Leather: Leather Finishing Machine Operator</a:t>
            </a:r>
          </a:p>
          <a:p>
            <a:endParaRPr lang="en-US" dirty="0"/>
          </a:p>
        </p:txBody>
      </p:sp>
    </p:spTree>
    <p:extLst>
      <p:ext uri="{BB962C8B-B14F-4D97-AF65-F5344CB8AC3E}">
        <p14:creationId xmlns:p14="http://schemas.microsoft.com/office/powerpoint/2010/main" val="6311528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Qualifications Identified for </a:t>
            </a:r>
            <a:br>
              <a:rPr lang="en-US" dirty="0" smtClean="0"/>
            </a:br>
            <a:r>
              <a:rPr lang="en-US" dirty="0" smtClean="0"/>
              <a:t>Development</a:t>
            </a:r>
            <a:endParaRPr lang="en-US" dirty="0"/>
          </a:p>
        </p:txBody>
      </p:sp>
      <p:sp>
        <p:nvSpPr>
          <p:cNvPr id="3" name="Content Placeholder 2"/>
          <p:cNvSpPr>
            <a:spLocks noGrp="1"/>
          </p:cNvSpPr>
          <p:nvPr>
            <p:ph idx="1"/>
          </p:nvPr>
        </p:nvSpPr>
        <p:spPr>
          <a:xfrm>
            <a:off x="457200" y="1198674"/>
            <a:ext cx="8229600" cy="4927489"/>
          </a:xfrm>
        </p:spPr>
        <p:txBody>
          <a:bodyPr>
            <a:normAutofit/>
          </a:bodyPr>
          <a:lstStyle/>
          <a:p>
            <a:pPr lvl="1"/>
            <a:r>
              <a:rPr lang="en-ZA" dirty="0" smtClean="0"/>
              <a:t>Printing &amp; Packaging: </a:t>
            </a:r>
            <a:r>
              <a:rPr lang="en-ZA" dirty="0" err="1" smtClean="0"/>
              <a:t>Sheetfed</a:t>
            </a:r>
            <a:r>
              <a:rPr lang="en-ZA" dirty="0" smtClean="0"/>
              <a:t>   Lithographic Technician</a:t>
            </a:r>
            <a:endParaRPr lang="en-ZA" sz="2400" dirty="0" smtClean="0"/>
          </a:p>
          <a:p>
            <a:pPr lvl="1"/>
            <a:r>
              <a:rPr lang="en-ZA" dirty="0" smtClean="0"/>
              <a:t>Printing &amp; Packaging: Electronic Pre-press Technical Worker</a:t>
            </a:r>
            <a:endParaRPr lang="en-ZA" sz="2400" dirty="0" smtClean="0"/>
          </a:p>
          <a:p>
            <a:pPr lvl="1"/>
            <a:r>
              <a:rPr lang="en-ZA" dirty="0" smtClean="0"/>
              <a:t>Printing &amp; Packaging: Mechanised Soft-cover Bookbinding Technician</a:t>
            </a:r>
            <a:endParaRPr lang="en-ZA" sz="2400" dirty="0" smtClean="0"/>
          </a:p>
          <a:p>
            <a:pPr lvl="1"/>
            <a:r>
              <a:rPr lang="en-ZA" dirty="0" smtClean="0"/>
              <a:t>Printing &amp;Packaging: Mechanised Hard-cover Bookbinding Technician</a:t>
            </a:r>
            <a:endParaRPr lang="en-ZA" sz="2400" dirty="0" smtClean="0"/>
          </a:p>
          <a:p>
            <a:pPr lvl="1"/>
            <a:r>
              <a:rPr lang="en-ZA" dirty="0" smtClean="0"/>
              <a:t>Printing &amp;Packaging: Carton Making</a:t>
            </a:r>
            <a:endParaRPr lang="en-ZA" sz="2400" dirty="0" smtClean="0"/>
          </a:p>
          <a:p>
            <a:pPr lvl="1"/>
            <a:r>
              <a:rPr lang="en-ZA" dirty="0" smtClean="0"/>
              <a:t>Printing &amp; Packaging: </a:t>
            </a:r>
            <a:r>
              <a:rPr lang="en-ZA" dirty="0" err="1" smtClean="0"/>
              <a:t>Coldset</a:t>
            </a:r>
            <a:r>
              <a:rPr lang="en-ZA" dirty="0" smtClean="0"/>
              <a:t> Rotary Offset Lithography Technician</a:t>
            </a:r>
            <a:endParaRPr lang="en-ZA" sz="2400" dirty="0" smtClean="0"/>
          </a:p>
          <a:p>
            <a:pPr lvl="1"/>
            <a:r>
              <a:rPr lang="en-ZA" dirty="0" smtClean="0"/>
              <a:t>Printing &amp; Packaging: </a:t>
            </a:r>
            <a:r>
              <a:rPr lang="en-ZA" dirty="0" err="1" smtClean="0"/>
              <a:t>Heatset</a:t>
            </a:r>
            <a:r>
              <a:rPr lang="en-ZA" dirty="0" smtClean="0"/>
              <a:t> Rotary Offset Lithography Technician</a:t>
            </a:r>
            <a:endParaRPr lang="en-ZA" sz="2400" dirty="0" smtClean="0"/>
          </a:p>
          <a:p>
            <a:pPr lvl="1"/>
            <a:r>
              <a:rPr lang="en-ZA" dirty="0" smtClean="0"/>
              <a:t>Printing &amp; Packaging: Rotary Printing and Re-reeling  -  Flexographic Machine Technician</a:t>
            </a:r>
            <a:endParaRPr lang="en-ZA" sz="2400" dirty="0" smtClean="0"/>
          </a:p>
          <a:p>
            <a:pPr lvl="1"/>
            <a:r>
              <a:rPr lang="en-ZA" dirty="0" smtClean="0"/>
              <a:t>Printing &amp; Packaging: Corrugated Board Manufacture Machine Minder</a:t>
            </a:r>
            <a:endParaRPr lang="en-ZA" sz="2400" dirty="0" smtClean="0"/>
          </a:p>
          <a:p>
            <a:pPr lvl="1"/>
            <a:r>
              <a:rPr lang="en-ZA" dirty="0" smtClean="0"/>
              <a:t>Printing &amp;Packaging: Develop training material for </a:t>
            </a:r>
            <a:r>
              <a:rPr lang="en-ZA" dirty="0" err="1" smtClean="0"/>
              <a:t>SheetfedLitho</a:t>
            </a:r>
            <a:endParaRPr lang="en-ZA" sz="2400" dirty="0" smtClean="0"/>
          </a:p>
          <a:p>
            <a:pPr lvl="1"/>
            <a:r>
              <a:rPr lang="en-ZA" dirty="0" smtClean="0"/>
              <a:t>Publishing: Publisher</a:t>
            </a:r>
            <a:endParaRPr lang="en-ZA" sz="2400" dirty="0" smtClean="0"/>
          </a:p>
          <a:p>
            <a:pPr lvl="1"/>
            <a:r>
              <a:rPr lang="en-ZA" dirty="0" smtClean="0"/>
              <a:t>Publishing: Publisher: Text Editor</a:t>
            </a:r>
            <a:endParaRPr lang="en-ZA" sz="2400" dirty="0" smtClean="0"/>
          </a:p>
          <a:p>
            <a:endParaRPr lang="en-US" dirty="0"/>
          </a:p>
        </p:txBody>
      </p:sp>
    </p:spTree>
    <p:extLst>
      <p:ext uri="{BB962C8B-B14F-4D97-AF65-F5344CB8AC3E}">
        <p14:creationId xmlns:p14="http://schemas.microsoft.com/office/powerpoint/2010/main" val="63115282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2996</TotalTime>
  <Words>1453</Words>
  <Application>Microsoft Office PowerPoint</Application>
  <PresentationFormat>On-screen Show (4:3)</PresentationFormat>
  <Paragraphs>239</Paragraphs>
  <Slides>27</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Arial Black</vt:lpstr>
      <vt:lpstr>Calibri</vt:lpstr>
      <vt:lpstr>Wingdings</vt:lpstr>
      <vt:lpstr>Office Theme</vt:lpstr>
      <vt:lpstr>FP&amp;M SETA’s SKILLS PLANNING, RESEARCH &amp; REPORTING DIVISION </vt:lpstr>
      <vt:lpstr>QA Turnaround Areas</vt:lpstr>
      <vt:lpstr>QA Turnaround Areas(Continued)</vt:lpstr>
      <vt:lpstr>Appointment as DQP and AQP</vt:lpstr>
      <vt:lpstr>Holistic Approach to Qualifications  Development</vt:lpstr>
      <vt:lpstr>Partnerships with Industry</vt:lpstr>
      <vt:lpstr>Qualifications Identified for  Development</vt:lpstr>
      <vt:lpstr>Qualifications Identified for  Development</vt:lpstr>
      <vt:lpstr>Qualifications Identified for  Development</vt:lpstr>
      <vt:lpstr>Qualifications Identified for  Development</vt:lpstr>
      <vt:lpstr>Progress: Qualification Development</vt:lpstr>
      <vt:lpstr>The New Qualifications Landscape</vt:lpstr>
      <vt:lpstr>AQP Function: Progress (cont.)</vt:lpstr>
      <vt:lpstr>AQP Function: Progress (cont.)</vt:lpstr>
      <vt:lpstr>AQP Function: Progress (cont.)</vt:lpstr>
      <vt:lpstr>AQP Function: Progress (cont.)</vt:lpstr>
      <vt:lpstr>Development of New Qualification System</vt:lpstr>
      <vt:lpstr>Development of New Qualification System</vt:lpstr>
      <vt:lpstr>Development of New Qualification System</vt:lpstr>
      <vt:lpstr>Development of New Qualification System</vt:lpstr>
      <vt:lpstr>Development of New Qualification System</vt:lpstr>
      <vt:lpstr>Development of New Qualification System</vt:lpstr>
      <vt:lpstr>Development of New Qualification System</vt:lpstr>
      <vt:lpstr>Conclusion</vt:lpstr>
      <vt:lpstr>Conclusion (cont.)</vt:lpstr>
      <vt:lpstr>Conclusion (cont.)</vt:lpstr>
      <vt:lpstr>Conclusions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Clinton Jacobs</dc:creator>
  <cp:lastModifiedBy>Johnny Modiba</cp:lastModifiedBy>
  <cp:revision>242</cp:revision>
  <cp:lastPrinted>2015-01-06T07:24:03Z</cp:lastPrinted>
  <dcterms:created xsi:type="dcterms:W3CDTF">2014-07-21T13:29:19Z</dcterms:created>
  <dcterms:modified xsi:type="dcterms:W3CDTF">2016-06-22T13:02:26Z</dcterms:modified>
</cp:coreProperties>
</file>