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740" r:id="rId2"/>
    <p:sldId id="3736" r:id="rId3"/>
    <p:sldId id="3735" r:id="rId4"/>
    <p:sldId id="3737" r:id="rId5"/>
    <p:sldId id="262" r:id="rId6"/>
  </p:sldIdLst>
  <p:sldSz cx="17348200" cy="9753600"/>
  <p:notesSz cx="17348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4CB"/>
    <a:srgbClr val="9099A6"/>
    <a:srgbClr val="677786"/>
    <a:srgbClr val="E0DCE0"/>
    <a:srgbClr val="415B6C"/>
    <a:srgbClr val="1A6076"/>
    <a:srgbClr val="FA4D52"/>
    <a:srgbClr val="F79117"/>
    <a:srgbClr val="DCAD07"/>
    <a:srgbClr val="A3B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5"/>
  </p:normalViewPr>
  <p:slideViewPr>
    <p:cSldViewPr>
      <p:cViewPr varScale="1">
        <p:scale>
          <a:sx n="42" d="100"/>
          <a:sy n="42" d="100"/>
        </p:scale>
        <p:origin x="928" y="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12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66A475-AEBE-BC34-1077-7235F7539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28949-DDB7-CE44-44CE-E1432C5E5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FE1F-B8D5-F241-BD72-B79FCF5D71F8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DF704-F281-63BD-9173-46BE3049E3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1923-C9F4-B71C-7FE6-7D65B1B6C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DF818-5487-FC48-B7F8-AE8F776B5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23DDA-5E39-4A17-8D2F-E9047DD9459C}" type="datetimeFigureOut">
              <a:rPr lang="en-ZA" smtClean="0"/>
              <a:t>2026/02/10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0" y="1219200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35138" y="4694238"/>
            <a:ext cx="1387792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19D94-E03F-475C-A2AE-8BE6E78992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006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9D94-E03F-475C-A2AE-8BE6E78992CA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15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7812E-2527-FE5C-DD41-C47ADD4AC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94BD0-FA0F-2AC6-A836-826CAAEE47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6C225-192A-B985-2C29-F94314688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3F821-181F-8399-39CC-FE3586E35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19D94-E03F-475C-A2AE-8BE6E78992CA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091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EC3B7C51-1883-7579-D8E0-93C021922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8201" cy="9753600"/>
          </a:xfrm>
          <a:prstGeom prst="rect">
            <a:avLst/>
          </a:prstGeom>
        </p:spPr>
      </p:pic>
      <p:sp>
        <p:nvSpPr>
          <p:cNvPr id="7" name="bg object 16">
            <a:extLst>
              <a:ext uri="{FF2B5EF4-FFF2-40B4-BE49-F238E27FC236}">
                <a16:creationId xmlns:a16="http://schemas.microsoft.com/office/drawing/2014/main" id="{7E31C01C-2E6A-CF78-A923-A1FE2DC5FA5D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4ABF3143-EAE3-075F-2C6D-CB2BBF54470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0A0E39FB-10A6-C172-8ADA-1DA564652E30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D9636961-75E5-EF8B-5A01-81E1423BC0CC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3FF52E63-8578-EB01-370F-DAA32A63DC23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B3D457BE-AC3D-19F0-5367-F7980A5554D4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991F9660-AB06-7112-A6C0-864BE9F18999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75F1AB3-BD77-426F-A297-519223CEF00E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137334AE-87AE-EE88-2AAC-67E25E503231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5">
            <a:extLst>
              <a:ext uri="{FF2B5EF4-FFF2-40B4-BE49-F238E27FC236}">
                <a16:creationId xmlns:a16="http://schemas.microsoft.com/office/drawing/2014/main" id="{5FBB1E12-7F7E-383A-9199-F04C9DA51C4B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6">
            <a:extLst>
              <a:ext uri="{FF2B5EF4-FFF2-40B4-BE49-F238E27FC236}">
                <a16:creationId xmlns:a16="http://schemas.microsoft.com/office/drawing/2014/main" id="{A3B7F17D-C79F-BAF9-B80B-871E3A7F92AB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7">
            <a:extLst>
              <a:ext uri="{FF2B5EF4-FFF2-40B4-BE49-F238E27FC236}">
                <a16:creationId xmlns:a16="http://schemas.microsoft.com/office/drawing/2014/main" id="{06006269-15CB-3885-B602-8A28EFA49BBE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8">
            <a:extLst>
              <a:ext uri="{FF2B5EF4-FFF2-40B4-BE49-F238E27FC236}">
                <a16:creationId xmlns:a16="http://schemas.microsoft.com/office/drawing/2014/main" id="{46F019B4-2D7E-A94B-1FEE-3478239721BA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05BDE5-3C26-53A0-1AB5-AA3592A11E31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2" name="object 2">
              <a:extLst>
                <a:ext uri="{FF2B5EF4-FFF2-40B4-BE49-F238E27FC236}">
                  <a16:creationId xmlns:a16="http://schemas.microsoft.com/office/drawing/2014/main" id="{D673EF19-C85D-04E0-225E-97D49E4124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A79F94C-D24E-A07F-3999-6E8143B92930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96E5F4A-EE84-6621-0B06-51D57AB5A6EF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0E680349-EB82-6CE9-8792-03763900A660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19685A84-D88F-EE74-1AF0-5E4E9CCD60DE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D4E2E90-CDF9-29F8-BB2E-B5B4F200D853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8">
              <a:extLst>
                <a:ext uri="{FF2B5EF4-FFF2-40B4-BE49-F238E27FC236}">
                  <a16:creationId xmlns:a16="http://schemas.microsoft.com/office/drawing/2014/main" id="{A15AF405-F438-702C-2518-EF74E1DECB0E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C5B1E59-12C9-693F-DD69-302E7F69795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D500EFAB-9C2E-17F0-7E5D-570D03A650D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1" name="Holder 2">
            <a:extLst>
              <a:ext uri="{FF2B5EF4-FFF2-40B4-BE49-F238E27FC236}">
                <a16:creationId xmlns:a16="http://schemas.microsoft.com/office/drawing/2014/main" id="{DB7825D5-6154-438A-FDBB-18C2D9638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57" y="4107783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60DC9330-1A3E-93C6-4AA9-CBEF623614B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790457" y="5926423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6" name="Picture 5" descr="A row of boxes on a shelf&#10;&#10;AI-generated content may be incorrect.">
            <a:extLst>
              <a:ext uri="{FF2B5EF4-FFF2-40B4-BE49-F238E27FC236}">
                <a16:creationId xmlns:a16="http://schemas.microsoft.com/office/drawing/2014/main" id="{5D6329DD-4BCA-287B-7479-A2CFEDE9D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r="47767"/>
          <a:stretch>
            <a:fillRect/>
          </a:stretch>
        </p:blipFill>
        <p:spPr>
          <a:xfrm>
            <a:off x="-25952" y="0"/>
            <a:ext cx="3366052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7" name="Picture 6" descr="A machine in a factory&#10;&#10;AI-generated content may be incorrect.">
            <a:extLst>
              <a:ext uri="{FF2B5EF4-FFF2-40B4-BE49-F238E27FC236}">
                <a16:creationId xmlns:a16="http://schemas.microsoft.com/office/drawing/2014/main" id="{24F77390-74D9-1274-D679-84383559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7"/>
          <a:stretch>
            <a:fillRect/>
          </a:stretch>
        </p:blipFill>
        <p:spPr>
          <a:xfrm>
            <a:off x="-42339" y="0"/>
            <a:ext cx="336605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571339E0-4586-DC87-1089-EE6AD297F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8" name="bg object 16">
            <a:extLst>
              <a:ext uri="{FF2B5EF4-FFF2-40B4-BE49-F238E27FC236}">
                <a16:creationId xmlns:a16="http://schemas.microsoft.com/office/drawing/2014/main" id="{14A9C16E-FB8B-A160-DCF5-99369F3BF03C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bg object 17">
            <a:extLst>
              <a:ext uri="{FF2B5EF4-FFF2-40B4-BE49-F238E27FC236}">
                <a16:creationId xmlns:a16="http://schemas.microsoft.com/office/drawing/2014/main" id="{CD01E000-999C-1A10-F90A-D272B01DD56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2EC4A18D-4C6D-03E7-ABD2-0E591629E3D5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888FFA5F-6CC5-A593-D97C-C9241B529128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55C924B4-C369-FBAC-6659-827AC03E80AF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267D92BF-486F-BF5F-CB2C-F61D760AB870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F4AF7F04-604E-B329-2872-37989AFE6644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A9543C3D-FDF3-74B4-8D8E-64D45E90F88F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63EA6E3D-3AD5-9C6E-0FE5-BD46C434B554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5">
            <a:extLst>
              <a:ext uri="{FF2B5EF4-FFF2-40B4-BE49-F238E27FC236}">
                <a16:creationId xmlns:a16="http://schemas.microsoft.com/office/drawing/2014/main" id="{6A0DBB7E-DA28-8586-70A3-10DB8BA51CF7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6">
            <a:extLst>
              <a:ext uri="{FF2B5EF4-FFF2-40B4-BE49-F238E27FC236}">
                <a16:creationId xmlns:a16="http://schemas.microsoft.com/office/drawing/2014/main" id="{8772A897-EBDB-C014-41A1-029AEEA37B44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7">
            <a:extLst>
              <a:ext uri="{FF2B5EF4-FFF2-40B4-BE49-F238E27FC236}">
                <a16:creationId xmlns:a16="http://schemas.microsoft.com/office/drawing/2014/main" id="{D2745F43-FB4D-6162-3A5A-72F48CA5F9A3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8">
            <a:extLst>
              <a:ext uri="{FF2B5EF4-FFF2-40B4-BE49-F238E27FC236}">
                <a16:creationId xmlns:a16="http://schemas.microsoft.com/office/drawing/2014/main" id="{69D24BA8-5C96-D99D-5B54-CD7CBD50D4C8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335186-C458-5DC0-6E0C-D4CE750EA3EA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3" name="object 2">
              <a:extLst>
                <a:ext uri="{FF2B5EF4-FFF2-40B4-BE49-F238E27FC236}">
                  <a16:creationId xmlns:a16="http://schemas.microsoft.com/office/drawing/2014/main" id="{F9A57417-65B7-2B0A-A70F-534700E39D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1CE07089-E798-A9A2-9CAE-517DE042209A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14B6D953-A60D-E3F3-1090-A43B1DC48512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57F146B3-CD65-D20F-C91F-3F4AA7EF7693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50A08079-8F4F-C2C2-B8B0-409774EC2282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50AC8762-A272-104C-923A-1C32369A591B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object 8">
              <a:extLst>
                <a:ext uri="{FF2B5EF4-FFF2-40B4-BE49-F238E27FC236}">
                  <a16:creationId xmlns:a16="http://schemas.microsoft.com/office/drawing/2014/main" id="{49E35341-08F2-FCB9-FA71-F99641DCF05C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DB9AE96-4B53-1D94-9AF8-A29094570D1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10">
                <a:extLst>
                  <a:ext uri="{FF2B5EF4-FFF2-40B4-BE49-F238E27FC236}">
                    <a16:creationId xmlns:a16="http://schemas.microsoft.com/office/drawing/2014/main" id="{C218B4AC-63C3-5C5A-9F56-9CF9336F7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2" name="Holder 2">
            <a:extLst>
              <a:ext uri="{FF2B5EF4-FFF2-40B4-BE49-F238E27FC236}">
                <a16:creationId xmlns:a16="http://schemas.microsoft.com/office/drawing/2014/main" id="{7C6D34CB-1369-F184-9746-54AA12AF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370" y="4095690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B0FCA52A-3382-F875-B670-DDA93FD5270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77370" y="5914330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5" name="Picture 4" descr="A close-up of a printing machine&#10;&#10;AI-generated content may be incorrect.">
            <a:extLst>
              <a:ext uri="{FF2B5EF4-FFF2-40B4-BE49-F238E27FC236}">
                <a16:creationId xmlns:a16="http://schemas.microsoft.com/office/drawing/2014/main" id="{CA3AFC67-B493-5E3C-02B5-758188FB2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4" b="37334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7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7" name="Picture 6" descr="A roll of fabric with glowing lights&#10;&#10;AI-generated content may be incorrect.">
            <a:extLst>
              <a:ext uri="{FF2B5EF4-FFF2-40B4-BE49-F238E27FC236}">
                <a16:creationId xmlns:a16="http://schemas.microsoft.com/office/drawing/2014/main" id="{1ED44B6B-153D-63B5-53E2-CA11103AF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16147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3" name="Picture 12" descr="A robotic hand polishing a piece of wood&#10;&#10;AI-generated content may be incorrect.">
            <a:extLst>
              <a:ext uri="{FF2B5EF4-FFF2-40B4-BE49-F238E27FC236}">
                <a16:creationId xmlns:a16="http://schemas.microsoft.com/office/drawing/2014/main" id="{E346C849-6EC4-B067-9A92-6E915A5DF4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b="19034"/>
          <a:stretch>
            <a:fillRect/>
          </a:stretch>
        </p:blipFill>
        <p:spPr>
          <a:xfrm>
            <a:off x="0" y="2209799"/>
            <a:ext cx="173482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6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pic>
        <p:nvPicPr>
          <p:cNvPr id="6" name="Picture 5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94FA1668-0BCA-8835-9D6C-40E31689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9" r="21010"/>
          <a:stretch>
            <a:fillRect/>
          </a:stretch>
        </p:blipFill>
        <p:spPr>
          <a:xfrm>
            <a:off x="3340100" y="8680704"/>
            <a:ext cx="13703300" cy="1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3328"/>
            <a:ext cx="1561338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7" r:id="rId4"/>
    <p:sldLayoutId id="2147483669" r:id="rId5"/>
    <p:sldLayoutId id="2147483662" r:id="rId6"/>
    <p:sldLayoutId id="2147483670" r:id="rId7"/>
    <p:sldLayoutId id="2147483663" r:id="rId8"/>
    <p:sldLayoutId id="2147483672" r:id="rId9"/>
    <p:sldLayoutId id="2147483668" r:id="rId10"/>
    <p:sldLayoutId id="2147483671" r:id="rId11"/>
    <p:sldLayoutId id="2147483664" r:id="rId12"/>
  </p:sldLayoutIdLst>
  <p:txStyles>
    <p:titleStyle>
      <a:lvl1pPr>
        <a:defRPr sz="5400" b="1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2899-BC52-1F51-B1BE-EEA669B8D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88700" y="4572000"/>
            <a:ext cx="5334000" cy="1661993"/>
          </a:xfrm>
        </p:spPr>
        <p:txBody>
          <a:bodyPr/>
          <a:lstStyle/>
          <a:p>
            <a:r>
              <a:rPr lang="en-US" dirty="0"/>
              <a:t>FP&amp;M SETA Reporting</a:t>
            </a:r>
            <a:br>
              <a:rPr lang="en-US" dirty="0"/>
            </a:br>
            <a:r>
              <a:rPr lang="en-US" dirty="0"/>
              <a:t>Requirements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2637741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90E1C-BB4D-16E4-CDF2-1A247C286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C040A7-72B6-68D4-3FAC-551293155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r="14066"/>
          <a:stretch>
            <a:fillRect/>
          </a:stretch>
        </p:blipFill>
        <p:spPr>
          <a:xfrm flipH="1">
            <a:off x="-7445" y="0"/>
            <a:ext cx="5029200" cy="9753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F26C6E-5DDC-B48C-209A-09F83A79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900" y="304800"/>
            <a:ext cx="6629400" cy="1354217"/>
          </a:xfrm>
        </p:spPr>
        <p:txBody>
          <a:bodyPr/>
          <a:lstStyle/>
          <a:p>
            <a:r>
              <a:rPr lang="en-ZA" sz="4400" dirty="0">
                <a:latin typeface="Gill Sans MT" panose="020B0502020104020203" pitchFamily="34" charset="0"/>
              </a:rPr>
              <a:t>SETA</a:t>
            </a:r>
            <a:r>
              <a:rPr lang="en-ZA" sz="4400" spc="10" dirty="0">
                <a:latin typeface="Gill Sans MT" panose="020B0502020104020203" pitchFamily="34" charset="0"/>
              </a:rPr>
              <a:t> Learner Capturing</a:t>
            </a:r>
            <a:r>
              <a:rPr lang="en-ZA" sz="4400" spc="15" dirty="0">
                <a:latin typeface="Gill Sans MT" panose="020B0502020104020203" pitchFamily="34" charset="0"/>
              </a:rPr>
              <a:t> </a:t>
            </a:r>
            <a:r>
              <a:rPr lang="en-ZA" sz="4400" spc="-10" dirty="0">
                <a:latin typeface="Gill Sans MT" panose="020B0502020104020203" pitchFamily="34" charset="0"/>
              </a:rPr>
              <a:t>Expectations</a:t>
            </a:r>
            <a:endParaRPr lang="en-US" sz="4400" dirty="0">
              <a:latin typeface="Gill Sans MT" panose="020B05020201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BA4786-5798-EF8E-4E77-EE0A510DEE24}"/>
              </a:ext>
            </a:extLst>
          </p:cNvPr>
          <p:cNvSpPr txBox="1"/>
          <p:nvPr/>
        </p:nvSpPr>
        <p:spPr>
          <a:xfrm>
            <a:off x="5397500" y="2368421"/>
            <a:ext cx="10972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79117"/>
              </a:buClr>
              <a:buFont typeface="Arial" panose="020B0604020202020204" pitchFamily="34" charset="0"/>
              <a:buChar char="•"/>
            </a:pPr>
            <a:r>
              <a:rPr lang="en-ZA" sz="3200" dirty="0">
                <a:latin typeface="+mj-lt"/>
              </a:rPr>
              <a:t>Data quality is of paramount importance as data gets used for decision making and planning purposes</a:t>
            </a:r>
          </a:p>
          <a:p>
            <a:pPr marL="457200" indent="-457200">
              <a:buClr>
                <a:srgbClr val="F79117"/>
              </a:buClr>
              <a:buFont typeface="Arial" panose="020B0604020202020204" pitchFamily="34" charset="0"/>
              <a:buChar char="•"/>
            </a:pPr>
            <a:r>
              <a:rPr lang="en-ZA" sz="3200" dirty="0">
                <a:latin typeface="+mj-lt"/>
              </a:rPr>
              <a:t>At all times, SETAs are required to ensure that data submitted is quality assured and complete</a:t>
            </a:r>
          </a:p>
          <a:p>
            <a:pPr marL="457200" indent="-457200">
              <a:buClr>
                <a:srgbClr val="F79117"/>
              </a:buClr>
              <a:buFont typeface="Arial" panose="020B0604020202020204" pitchFamily="34" charset="0"/>
              <a:buChar char="•"/>
            </a:pPr>
            <a:r>
              <a:rPr lang="en-ZA" sz="3200" dirty="0">
                <a:latin typeface="+mj-lt"/>
              </a:rPr>
              <a:t>On a regular basis, DHET conducts its own data quality assurance and alerts SETAs on discrepancies found for correction and/or resubmission “ ERRORS”</a:t>
            </a:r>
          </a:p>
          <a:p>
            <a:pPr marL="457200" indent="-457200">
              <a:buClr>
                <a:srgbClr val="F79117"/>
              </a:buClr>
              <a:buFont typeface="Arial" panose="020B0604020202020204" pitchFamily="34" charset="0"/>
              <a:buChar char="•"/>
            </a:pPr>
            <a:r>
              <a:rPr lang="en-ZA" sz="3200" dirty="0">
                <a:latin typeface="+mj-lt"/>
              </a:rPr>
              <a:t>For reporting purposes, data analysis is conducted hence the accuracy of data submission/capturing is significantly critical to the SETA</a:t>
            </a:r>
          </a:p>
        </p:txBody>
      </p:sp>
    </p:spTree>
    <p:extLst>
      <p:ext uri="{BB962C8B-B14F-4D97-AF65-F5344CB8AC3E}">
        <p14:creationId xmlns:p14="http://schemas.microsoft.com/office/powerpoint/2010/main" val="202273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F575-ADE4-E3CD-8CEA-57F26310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1255"/>
            <a:ext cx="15613380" cy="1292662"/>
          </a:xfrm>
        </p:spPr>
        <p:txBody>
          <a:bodyPr/>
          <a:lstStyle/>
          <a:p>
            <a:r>
              <a:rPr lang="en-ZA" dirty="0"/>
              <a:t>How is FP&amp;M SETA Responsible?</a:t>
            </a:r>
            <a:br>
              <a:rPr lang="en-ZA" dirty="0"/>
            </a:br>
            <a:r>
              <a:rPr lang="en-ZA" sz="3000" dirty="0"/>
              <a:t>What is Required from Stakeholders?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34CB9-0D96-765D-A7D2-547AD4CC707A}"/>
              </a:ext>
            </a:extLst>
          </p:cNvPr>
          <p:cNvSpPr txBox="1"/>
          <p:nvPr/>
        </p:nvSpPr>
        <p:spPr>
          <a:xfrm>
            <a:off x="663028" y="1905000"/>
            <a:ext cx="14869072" cy="1841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Information</a:t>
            </a:r>
            <a:r>
              <a:rPr lang="en-US" sz="2800" spc="14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is</a:t>
            </a:r>
            <a:r>
              <a:rPr lang="en-US" sz="2800" spc="14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reported</a:t>
            </a:r>
            <a:r>
              <a:rPr lang="en-US" sz="2800" spc="17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quarterly,</a:t>
            </a:r>
            <a:r>
              <a:rPr lang="en-US" sz="2800" spc="7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within</a:t>
            </a:r>
            <a:r>
              <a:rPr lang="en-US" sz="2800" spc="9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the</a:t>
            </a:r>
            <a:r>
              <a:rPr lang="en-US" sz="2800" spc="10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financial</a:t>
            </a:r>
            <a:r>
              <a:rPr lang="en-US" sz="2800" spc="8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year</a:t>
            </a:r>
            <a:r>
              <a:rPr lang="en-US" sz="2800" spc="13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(2025-</a:t>
            </a:r>
            <a:r>
              <a:rPr lang="en-US" sz="2800" spc="-10" dirty="0">
                <a:solidFill>
                  <a:schemeClr val="tx1"/>
                </a:solidFill>
                <a:latin typeface="+mn-lt"/>
                <a:cs typeface="Gill Sans MT"/>
              </a:rPr>
              <a:t>2026)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Providers,</a:t>
            </a:r>
            <a:r>
              <a:rPr lang="en-US" sz="2800" spc="3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Employers</a:t>
            </a:r>
            <a:r>
              <a:rPr lang="en-US" sz="2800" spc="2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and</a:t>
            </a:r>
            <a:r>
              <a:rPr lang="en-US" sz="2800" spc="3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other</a:t>
            </a:r>
            <a:r>
              <a:rPr lang="en-US" sz="2800" spc="4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DG</a:t>
            </a:r>
            <a:r>
              <a:rPr lang="en-US" sz="2800" spc="-10" dirty="0">
                <a:solidFill>
                  <a:schemeClr val="tx1"/>
                </a:solidFill>
                <a:latin typeface="+mn-lt"/>
                <a:cs typeface="Gill Sans MT"/>
              </a:rPr>
              <a:t> recipients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Information</a:t>
            </a:r>
            <a:r>
              <a:rPr lang="en-US" sz="2800" spc="-6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and</a:t>
            </a:r>
            <a:r>
              <a:rPr lang="en-US" sz="2800" spc="-7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learner</a:t>
            </a:r>
            <a:r>
              <a:rPr lang="en-US" sz="2800" spc="-6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spc="-10" dirty="0">
                <a:solidFill>
                  <a:schemeClr val="tx1"/>
                </a:solidFill>
                <a:latin typeface="+mn-lt"/>
                <a:cs typeface="Gill Sans MT"/>
              </a:rPr>
              <a:t>registration</a:t>
            </a:r>
            <a:r>
              <a:rPr lang="en-US" sz="2800" spc="-9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must</a:t>
            </a:r>
            <a:r>
              <a:rPr lang="en-US" sz="2800" spc="-6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be</a:t>
            </a:r>
            <a:r>
              <a:rPr lang="en-US" sz="2800" spc="-7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captured</a:t>
            </a:r>
            <a:r>
              <a:rPr lang="en-US" sz="2800" spc="-6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in</a:t>
            </a:r>
            <a:r>
              <a:rPr lang="en-US" sz="2800" spc="-6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the</a:t>
            </a:r>
            <a:r>
              <a:rPr lang="en-US" sz="2800" spc="-5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correct</a:t>
            </a:r>
            <a:r>
              <a:rPr lang="en-US" sz="2800" spc="-2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quarter</a:t>
            </a:r>
            <a:r>
              <a:rPr lang="en-US" sz="2800" spc="-5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as</a:t>
            </a:r>
            <a:r>
              <a:rPr lang="en-US" sz="2800" spc="-6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per</a:t>
            </a:r>
            <a:r>
              <a:rPr lang="en-US" sz="2800" spc="-7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spc="-25" dirty="0">
                <a:solidFill>
                  <a:schemeClr val="tx1"/>
                </a:solidFill>
                <a:latin typeface="+mn-lt"/>
                <a:cs typeface="Gill Sans MT"/>
              </a:rPr>
              <a:t>the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start</a:t>
            </a:r>
            <a:r>
              <a:rPr lang="en-US" sz="2800" spc="-4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date</a:t>
            </a:r>
            <a:r>
              <a:rPr lang="en-US" sz="2800" spc="-7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of</a:t>
            </a:r>
            <a:r>
              <a:rPr lang="en-US" sz="2800" spc="-7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the</a:t>
            </a:r>
            <a:r>
              <a:rPr lang="en-US" sz="2800" spc="-4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spc="-10" dirty="0" err="1">
                <a:solidFill>
                  <a:schemeClr val="tx1"/>
                </a:solidFill>
                <a:latin typeface="+mn-lt"/>
                <a:cs typeface="Gill Sans MT"/>
              </a:rPr>
              <a:t>programme</a:t>
            </a:r>
            <a:r>
              <a:rPr lang="en-US" sz="2800" spc="-2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for</a:t>
            </a:r>
            <a:r>
              <a:rPr lang="en-US" sz="2800" spc="-5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entry</a:t>
            </a:r>
            <a:r>
              <a:rPr lang="en-US" sz="2800" spc="-4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and</a:t>
            </a:r>
            <a:r>
              <a:rPr lang="en-US" sz="2800" spc="-7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certificate</a:t>
            </a:r>
            <a:r>
              <a:rPr lang="en-US" sz="2800" spc="-1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date</a:t>
            </a:r>
            <a:r>
              <a:rPr lang="en-US" sz="2800" spc="-50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Gill Sans MT"/>
              </a:rPr>
              <a:t>for</a:t>
            </a:r>
            <a:r>
              <a:rPr lang="en-US" sz="2800" spc="-45" dirty="0">
                <a:solidFill>
                  <a:schemeClr val="tx1"/>
                </a:solidFill>
                <a:latin typeface="+mn-lt"/>
                <a:cs typeface="Gill Sans MT"/>
              </a:rPr>
              <a:t> </a:t>
            </a:r>
            <a:r>
              <a:rPr lang="en-US" sz="2800" spc="-10" dirty="0">
                <a:solidFill>
                  <a:schemeClr val="tx1"/>
                </a:solidFill>
                <a:latin typeface="+mn-lt"/>
                <a:cs typeface="Gill Sans MT"/>
              </a:rPr>
              <a:t>completion.</a:t>
            </a:r>
            <a:endParaRPr lang="en-US" sz="2800" dirty="0">
              <a:solidFill>
                <a:schemeClr val="tx1"/>
              </a:solidFill>
              <a:latin typeface="+mn-lt"/>
              <a:cs typeface="Gill Sans M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F70BD0-EAFD-8D99-219C-DD4C2B417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00" y="3955793"/>
            <a:ext cx="3149999" cy="25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518D55-56EC-6D81-0F8A-FD4A9C975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23" y="3923226"/>
            <a:ext cx="3149999" cy="25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C546D6-D44A-0724-2318-79897AC62C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62" y="3923226"/>
            <a:ext cx="3149999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A77044-533C-F8F8-CD83-17B89C25A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339" y="3886200"/>
            <a:ext cx="3149999" cy="25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245B08-929A-F56F-8EA1-F31C8C43C5A1}"/>
              </a:ext>
            </a:extLst>
          </p:cNvPr>
          <p:cNvSpPr txBox="1"/>
          <p:nvPr/>
        </p:nvSpPr>
        <p:spPr>
          <a:xfrm>
            <a:off x="3144326" y="531149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000" b="1" dirty="0">
                <a:solidFill>
                  <a:srgbClr val="FA4D52"/>
                </a:solidFill>
              </a:rPr>
              <a:t>Q1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4A5B72-8D64-5708-C24C-D43707FD717B}"/>
              </a:ext>
            </a:extLst>
          </p:cNvPr>
          <p:cNvSpPr txBox="1"/>
          <p:nvPr/>
        </p:nvSpPr>
        <p:spPr>
          <a:xfrm>
            <a:off x="10260267" y="523573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000" b="1" dirty="0">
                <a:solidFill>
                  <a:srgbClr val="FA4D52"/>
                </a:solidFill>
              </a:rPr>
              <a:t>Q3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450548-7D04-F061-7FBD-66F1ABE0FB32}"/>
              </a:ext>
            </a:extLst>
          </p:cNvPr>
          <p:cNvSpPr txBox="1"/>
          <p:nvPr/>
        </p:nvSpPr>
        <p:spPr>
          <a:xfrm>
            <a:off x="6743682" y="5183226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000" b="1" dirty="0">
                <a:solidFill>
                  <a:srgbClr val="FA4D52"/>
                </a:solidFill>
              </a:rPr>
              <a:t>Q2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3AE40A-3711-5330-39C7-EFFBB93A7FF6}"/>
              </a:ext>
            </a:extLst>
          </p:cNvPr>
          <p:cNvSpPr txBox="1"/>
          <p:nvPr/>
        </p:nvSpPr>
        <p:spPr>
          <a:xfrm>
            <a:off x="14035462" y="5146200"/>
            <a:ext cx="76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000" b="1" dirty="0">
                <a:solidFill>
                  <a:srgbClr val="FA4D52"/>
                </a:solidFill>
              </a:rPr>
              <a:t>Q4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F3AB41-2450-6534-C2BC-7AFF29294B07}"/>
              </a:ext>
            </a:extLst>
          </p:cNvPr>
          <p:cNvSpPr txBox="1"/>
          <p:nvPr/>
        </p:nvSpPr>
        <p:spPr>
          <a:xfrm>
            <a:off x="1559455" y="6365434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n-lt"/>
              </a:rPr>
              <a:t>Apr/May/Jun ‘25</a:t>
            </a:r>
          </a:p>
          <a:p>
            <a:pPr algn="ctr"/>
            <a:endParaRPr lang="en-ZA" sz="2400" b="1" dirty="0">
              <a:latin typeface="+mn-lt"/>
            </a:endParaRPr>
          </a:p>
          <a:p>
            <a:pPr algn="ctr"/>
            <a:r>
              <a:rPr lang="en-ZA" sz="2400" b="1" dirty="0">
                <a:latin typeface="+mn-lt"/>
              </a:rPr>
              <a:t>Already passed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E1BD24-C307-531C-1B69-12668418E9F3}"/>
              </a:ext>
            </a:extLst>
          </p:cNvPr>
          <p:cNvSpPr txBox="1"/>
          <p:nvPr/>
        </p:nvSpPr>
        <p:spPr>
          <a:xfrm>
            <a:off x="5194282" y="6322229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n-lt"/>
              </a:rPr>
              <a:t>Jul/Aug/Sept ‘25</a:t>
            </a:r>
          </a:p>
          <a:p>
            <a:pPr algn="ctr"/>
            <a:endParaRPr lang="en-ZA" sz="2400" b="1" dirty="0">
              <a:latin typeface="+mn-lt"/>
            </a:endParaRPr>
          </a:p>
          <a:p>
            <a:pPr algn="ctr"/>
            <a:r>
              <a:rPr lang="en-ZA" sz="2400" b="1" dirty="0">
                <a:latin typeface="+mn-lt"/>
              </a:rPr>
              <a:t>Last date to enter stakeholder data: 30/09</a:t>
            </a:r>
          </a:p>
          <a:p>
            <a:pPr algn="ctr"/>
            <a:r>
              <a:rPr lang="en-ZA" sz="2400" b="1" dirty="0">
                <a:latin typeface="+mn-lt"/>
              </a:rPr>
              <a:t>Already passed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872A7-704C-7FEF-B338-9C03942BFF97}"/>
              </a:ext>
            </a:extLst>
          </p:cNvPr>
          <p:cNvSpPr txBox="1"/>
          <p:nvPr/>
        </p:nvSpPr>
        <p:spPr>
          <a:xfrm>
            <a:off x="9229397" y="62484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n-lt"/>
              </a:rPr>
              <a:t>Oct/Nov/Dec ‘25</a:t>
            </a:r>
          </a:p>
          <a:p>
            <a:pPr algn="ctr"/>
            <a:endParaRPr lang="en-ZA" sz="2400" b="1" dirty="0">
              <a:latin typeface="+mn-lt"/>
            </a:endParaRPr>
          </a:p>
          <a:p>
            <a:pPr algn="ctr"/>
            <a:r>
              <a:rPr lang="en-ZA" sz="2400" b="1" dirty="0">
                <a:latin typeface="+mn-lt"/>
              </a:rPr>
              <a:t>Last date to enter stakeholder data: 31/12</a:t>
            </a:r>
          </a:p>
          <a:p>
            <a:pPr algn="ctr"/>
            <a:r>
              <a:rPr lang="en-ZA" sz="2400" b="1" dirty="0">
                <a:latin typeface="+mn-lt"/>
              </a:rPr>
              <a:t>Already passed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3CE185-CF1F-29BD-6A5D-DA82DCF14954}"/>
              </a:ext>
            </a:extLst>
          </p:cNvPr>
          <p:cNvSpPr txBox="1"/>
          <p:nvPr/>
        </p:nvSpPr>
        <p:spPr>
          <a:xfrm>
            <a:off x="12713138" y="62484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n-lt"/>
              </a:rPr>
              <a:t>Jan/Feb/Mar ‘26</a:t>
            </a:r>
          </a:p>
          <a:p>
            <a:pPr algn="ctr"/>
            <a:endParaRPr lang="en-ZA" sz="2400" b="1" dirty="0">
              <a:latin typeface="+mn-lt"/>
            </a:endParaRPr>
          </a:p>
          <a:p>
            <a:pPr algn="ctr"/>
            <a:r>
              <a:rPr lang="en-ZA" sz="2400" b="1" dirty="0">
                <a:solidFill>
                  <a:srgbClr val="FF0000"/>
                </a:solidFill>
                <a:latin typeface="+mn-lt"/>
              </a:rPr>
              <a:t>Last date to enter stakeholder data: 31/03</a:t>
            </a:r>
          </a:p>
          <a:p>
            <a:pPr algn="ctr"/>
            <a:r>
              <a:rPr lang="en-ZA" sz="2400" b="1" dirty="0">
                <a:solidFill>
                  <a:srgbClr val="FF0000"/>
                </a:solidFill>
                <a:latin typeface="+mn-lt"/>
              </a:rPr>
              <a:t>Already passed</a:t>
            </a:r>
          </a:p>
        </p:txBody>
      </p:sp>
    </p:spTree>
    <p:extLst>
      <p:ext uri="{BB962C8B-B14F-4D97-AF65-F5344CB8AC3E}">
        <p14:creationId xmlns:p14="http://schemas.microsoft.com/office/powerpoint/2010/main" val="45561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5829-4FE6-3435-280C-D069917D2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E25D7-E936-946E-769A-28D9C992B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1255"/>
            <a:ext cx="15613380" cy="1292662"/>
          </a:xfrm>
        </p:spPr>
        <p:txBody>
          <a:bodyPr/>
          <a:lstStyle/>
          <a:p>
            <a:r>
              <a:rPr lang="en-ZA" dirty="0"/>
              <a:t>How is FP&amp;M SETA Responsible?</a:t>
            </a:r>
            <a:br>
              <a:rPr lang="en-ZA" dirty="0"/>
            </a:br>
            <a:r>
              <a:rPr lang="en-ZA" sz="3000" dirty="0"/>
              <a:t>What is Required from Stakeholders?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3229BAC-5A57-04F3-708E-B2350009CD5B}"/>
              </a:ext>
            </a:extLst>
          </p:cNvPr>
          <p:cNvSpPr txBox="1"/>
          <p:nvPr/>
        </p:nvSpPr>
        <p:spPr>
          <a:xfrm>
            <a:off x="705069" y="2121734"/>
            <a:ext cx="11728752" cy="6601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354965" algn="l"/>
                <a:tab pos="10610215" algn="l"/>
              </a:tabLst>
            </a:pPr>
            <a:r>
              <a:rPr sz="3000" dirty="0">
                <a:latin typeface="+mn-lt"/>
              </a:rPr>
              <a:t>Stakeholders should be aware that all data fields are now compulsory and must be</a:t>
            </a:r>
            <a:r>
              <a:rPr lang="en-ZA" sz="3000" dirty="0">
                <a:latin typeface="+mn-lt"/>
              </a:rPr>
              <a:t> c</a:t>
            </a:r>
            <a:r>
              <a:rPr sz="3000" dirty="0" err="1">
                <a:latin typeface="+mn-lt"/>
              </a:rPr>
              <a:t>ompleted</a:t>
            </a:r>
            <a:endParaRPr sz="3000" dirty="0">
              <a:latin typeface="+mn-lt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37515" algn="l"/>
                <a:tab pos="8933815" algn="l"/>
                <a:tab pos="9546590" algn="l"/>
                <a:tab pos="10201910" algn="l"/>
              </a:tabLst>
            </a:pPr>
            <a:r>
              <a:rPr sz="3000" dirty="0">
                <a:latin typeface="+mn-lt"/>
              </a:rPr>
              <a:t>Spelling of Names and Surnames, Titles of Qualifications must be </a:t>
            </a:r>
            <a:r>
              <a:rPr sz="3000" dirty="0" err="1">
                <a:latin typeface="+mn-lt"/>
              </a:rPr>
              <a:t>i</a:t>
            </a:r>
            <a:r>
              <a:rPr lang="en-ZA" sz="3000" dirty="0">
                <a:latin typeface="+mn-lt"/>
              </a:rPr>
              <a:t>n f</a:t>
            </a:r>
            <a:r>
              <a:rPr sz="3000" dirty="0" err="1">
                <a:latin typeface="+mn-lt"/>
              </a:rPr>
              <a:t>ull</a:t>
            </a:r>
            <a:r>
              <a:rPr lang="en-ZA" sz="3000" dirty="0">
                <a:latin typeface="+mn-lt"/>
              </a:rPr>
              <a:t> </a:t>
            </a:r>
            <a:r>
              <a:rPr sz="3000" dirty="0">
                <a:latin typeface="+mn-lt"/>
              </a:rPr>
              <a:t>and</a:t>
            </a:r>
            <a:r>
              <a:rPr lang="en-ZA" sz="3000" dirty="0">
                <a:latin typeface="+mn-lt"/>
              </a:rPr>
              <a:t> </a:t>
            </a:r>
            <a:r>
              <a:rPr sz="3000" dirty="0">
                <a:latin typeface="+mn-lt"/>
              </a:rPr>
              <a:t>correct</a:t>
            </a:r>
            <a:endParaRPr lang="en-ZA" sz="3000" dirty="0">
              <a:latin typeface="+mn-lt"/>
            </a:endParaRP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37515" algn="l"/>
                <a:tab pos="8933815" algn="l"/>
                <a:tab pos="9546590" algn="l"/>
                <a:tab pos="10201910" algn="l"/>
              </a:tabLst>
            </a:pPr>
            <a:r>
              <a:rPr sz="3000" dirty="0">
                <a:latin typeface="+mn-lt"/>
              </a:rPr>
              <a:t>ID Numbers must be checked for accuracy</a:t>
            </a:r>
            <a:r>
              <a:rPr lang="en-ZA" sz="3000" dirty="0">
                <a:latin typeface="+mn-lt"/>
              </a:rPr>
              <a:t> (</a:t>
            </a:r>
            <a:r>
              <a:rPr sz="3000" dirty="0">
                <a:latin typeface="+mn-lt"/>
              </a:rPr>
              <a:t>13-digit ID number</a:t>
            </a:r>
            <a:r>
              <a:rPr lang="en-ZA" sz="3000" dirty="0">
                <a:latin typeface="+mn-lt"/>
              </a:rPr>
              <a:t>)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37515" algn="l"/>
                <a:tab pos="8933815" algn="l"/>
                <a:tab pos="9546590" algn="l"/>
                <a:tab pos="10201910" algn="l"/>
              </a:tabLst>
            </a:pPr>
            <a:r>
              <a:rPr sz="3000" dirty="0" err="1">
                <a:latin typeface="+mn-lt"/>
              </a:rPr>
              <a:t>Standardi</a:t>
            </a:r>
            <a:r>
              <a:rPr lang="en-ZA" sz="3000" dirty="0">
                <a:latin typeface="+mn-lt"/>
              </a:rPr>
              <a:t>s</a:t>
            </a:r>
            <a:r>
              <a:rPr sz="3000" dirty="0">
                <a:latin typeface="+mn-lt"/>
              </a:rPr>
              <a:t>e </a:t>
            </a:r>
            <a:r>
              <a:rPr lang="en-ZA" sz="3000" dirty="0">
                <a:latin typeface="+mn-lt"/>
              </a:rPr>
              <a:t>f</a:t>
            </a:r>
            <a:r>
              <a:rPr sz="3000" dirty="0" err="1">
                <a:latin typeface="+mn-lt"/>
              </a:rPr>
              <a:t>ont</a:t>
            </a:r>
            <a:r>
              <a:rPr sz="3000" dirty="0">
                <a:latin typeface="+mn-lt"/>
              </a:rPr>
              <a:t> and </a:t>
            </a:r>
            <a:r>
              <a:rPr lang="en-ZA" sz="3000" dirty="0">
                <a:latin typeface="+mn-lt"/>
              </a:rPr>
              <a:t>f</a:t>
            </a:r>
            <a:r>
              <a:rPr sz="3000" dirty="0" err="1">
                <a:latin typeface="+mn-lt"/>
              </a:rPr>
              <a:t>ont</a:t>
            </a:r>
            <a:r>
              <a:rPr sz="3000" dirty="0">
                <a:latin typeface="+mn-lt"/>
              </a:rPr>
              <a:t> size</a:t>
            </a:r>
            <a:r>
              <a:rPr lang="en-ZA" sz="3000" dirty="0">
                <a:latin typeface="+mn-lt"/>
              </a:rPr>
              <a:t>: </a:t>
            </a:r>
            <a:r>
              <a:rPr sz="3000" dirty="0">
                <a:latin typeface="+mn-lt"/>
              </a:rPr>
              <a:t>Calibri Body 11.</a:t>
            </a:r>
          </a:p>
          <a:p>
            <a:pPr marL="469900" marR="608330" indent="-457200">
              <a:lnSpc>
                <a:spcPct val="104200"/>
              </a:lnSpc>
              <a:spcBef>
                <a:spcPts val="204"/>
              </a:spcBef>
              <a:buFont typeface="Arial" panose="020B0604020202020204" pitchFamily="34" charset="0"/>
              <a:buChar char="•"/>
              <a:tabLst>
                <a:tab pos="355600" algn="l"/>
                <a:tab pos="9448800" algn="l"/>
              </a:tabLst>
            </a:pPr>
            <a:r>
              <a:rPr sz="3000" dirty="0">
                <a:latin typeface="+mn-lt"/>
              </a:rPr>
              <a:t>The first letter of every new word must be </a:t>
            </a:r>
            <a:r>
              <a:rPr lang="en-ZA" sz="3000" dirty="0">
                <a:latin typeface="+mn-lt"/>
              </a:rPr>
              <a:t>a</a:t>
            </a:r>
            <a:r>
              <a:rPr sz="3000" dirty="0">
                <a:latin typeface="+mn-lt"/>
              </a:rPr>
              <a:t> capital</a:t>
            </a:r>
            <a:r>
              <a:rPr lang="en-ZA" sz="3000" dirty="0">
                <a:latin typeface="+mn-lt"/>
              </a:rPr>
              <a:t> - </a:t>
            </a:r>
            <a:r>
              <a:rPr lang="en-US" sz="3000" dirty="0">
                <a:latin typeface="+mn-lt"/>
              </a:rPr>
              <a:t>DO NOT TYPE ENTIRE WORDS IN CAPITAL LETTERS!</a:t>
            </a:r>
            <a:endParaRPr sz="3000" dirty="0">
              <a:latin typeface="+mn-lt"/>
            </a:endParaRPr>
          </a:p>
          <a:p>
            <a:pPr marL="469900" indent="-457200">
              <a:lnSpc>
                <a:spcPct val="100000"/>
              </a:lnSpc>
              <a:spcBef>
                <a:spcPts val="120"/>
              </a:spcBef>
              <a:buFont typeface="Arial" panose="020B0604020202020204" pitchFamily="34" charset="0"/>
              <a:buChar char="•"/>
              <a:tabLst>
                <a:tab pos="354965" algn="l"/>
                <a:tab pos="9016365" algn="l"/>
              </a:tabLst>
            </a:pPr>
            <a:r>
              <a:rPr sz="3000" dirty="0">
                <a:latin typeface="+mn-lt"/>
              </a:rPr>
              <a:t>Stakeholders to upload clear certified copies of ID, and qualifications/certificates</a:t>
            </a:r>
          </a:p>
          <a:p>
            <a:pPr marL="469900" indent="-4572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3000" dirty="0">
                <a:latin typeface="+mn-lt"/>
              </a:rPr>
              <a:t>GPS Co-ordinates must be accurately captured.</a:t>
            </a:r>
          </a:p>
          <a:p>
            <a:pPr marL="469900" marR="688340" indent="-457200">
              <a:lnSpc>
                <a:spcPct val="104200"/>
              </a:lnSpc>
              <a:spcBef>
                <a:spcPts val="114"/>
              </a:spcBef>
              <a:buFont typeface="Arial" panose="020B0604020202020204" pitchFamily="34" charset="0"/>
              <a:buChar char="•"/>
              <a:tabLst>
                <a:tab pos="355600" algn="l"/>
                <a:tab pos="9136380" algn="l"/>
              </a:tabLst>
            </a:pPr>
            <a:r>
              <a:rPr sz="3000" dirty="0">
                <a:latin typeface="+mn-lt"/>
              </a:rPr>
              <a:t>All supporting evidence and signed learner agreements as per learners</a:t>
            </a:r>
            <a:r>
              <a:rPr lang="en-ZA" sz="3000" dirty="0">
                <a:latin typeface="+mn-lt"/>
              </a:rPr>
              <a:t> </a:t>
            </a:r>
            <a:r>
              <a:rPr sz="3000" dirty="0">
                <a:latin typeface="+mn-lt"/>
              </a:rPr>
              <a:t>captured must be checked and submitted/forwarded to Regional Office</a:t>
            </a:r>
            <a:r>
              <a:rPr lang="en-ZA" sz="3000" dirty="0">
                <a:latin typeface="+mn-lt"/>
              </a:rPr>
              <a:t> - </a:t>
            </a:r>
            <a:r>
              <a:rPr sz="3000" dirty="0">
                <a:latin typeface="+mn-lt"/>
              </a:rPr>
              <a:t>PoE must be available at all times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9D94F9-4E91-1BD6-52E8-BD5F67EC02E6}"/>
              </a:ext>
            </a:extLst>
          </p:cNvPr>
          <p:cNvSpPr/>
          <p:nvPr/>
        </p:nvSpPr>
        <p:spPr>
          <a:xfrm>
            <a:off x="13474700" y="3429000"/>
            <a:ext cx="3276600" cy="51816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315"/>
              </a:spcBef>
              <a:tabLst>
                <a:tab pos="354965" algn="l"/>
              </a:tabLst>
            </a:pPr>
            <a:r>
              <a:rPr lang="en-US" sz="2600" b="1" dirty="0">
                <a:solidFill>
                  <a:srgbClr val="FF0000"/>
                </a:solidFill>
              </a:rPr>
              <a:t>SKILLS DEVELOPMENT PROVIDERS </a:t>
            </a:r>
          </a:p>
          <a:p>
            <a:pPr marL="12700" algn="ctr">
              <a:lnSpc>
                <a:spcPct val="100000"/>
              </a:lnSpc>
              <a:spcBef>
                <a:spcPts val="315"/>
              </a:spcBef>
              <a:tabLst>
                <a:tab pos="354965" algn="l"/>
              </a:tabLst>
            </a:pPr>
            <a:r>
              <a:rPr lang="en-US" sz="2600" b="1" dirty="0">
                <a:solidFill>
                  <a:srgbClr val="FF0000"/>
                </a:solidFill>
              </a:rPr>
              <a:t>Should you report information on a deceased learner the FP&amp;M Seta will recover funds and this will impact on future project approvals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C4B26A-427D-0128-B3E1-EE427BA2CF7D}"/>
              </a:ext>
            </a:extLst>
          </p:cNvPr>
          <p:cNvSpPr/>
          <p:nvPr/>
        </p:nvSpPr>
        <p:spPr>
          <a:xfrm>
            <a:off x="14390852" y="2121734"/>
            <a:ext cx="1440000" cy="144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28" name="Picture 4" descr="Red warning sign icon exclamation mark sign caution icon png | Premium  Vector">
            <a:extLst>
              <a:ext uri="{FF2B5EF4-FFF2-40B4-BE49-F238E27FC236}">
                <a16:creationId xmlns:a16="http://schemas.microsoft.com/office/drawing/2014/main" id="{D5C87119-80B6-B445-3407-85A17E88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7700" y="2363569"/>
            <a:ext cx="989231" cy="98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52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2899-BC52-1F51-B1BE-EEA669B8D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0300" y="5715000"/>
            <a:ext cx="4572000" cy="1231106"/>
          </a:xfrm>
        </p:spPr>
        <p:txBody>
          <a:bodyPr/>
          <a:lstStyle/>
          <a:p>
            <a:r>
              <a:rPr lang="en-US" sz="80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05581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34555"/>
      </a:dk2>
      <a:lt2>
        <a:srgbClr val="EEECE1"/>
      </a:lt2>
      <a:accent1>
        <a:srgbClr val="134555"/>
      </a:accent1>
      <a:accent2>
        <a:srgbClr val="8FA15B"/>
      </a:accent2>
      <a:accent3>
        <a:srgbClr val="FBBC53"/>
      </a:accent3>
      <a:accent4>
        <a:srgbClr val="DE5E59"/>
      </a:accent4>
      <a:accent5>
        <a:srgbClr val="08825C"/>
      </a:accent5>
      <a:accent6>
        <a:srgbClr val="8FA15B"/>
      </a:accent6>
      <a:hlink>
        <a:srgbClr val="134555"/>
      </a:hlink>
      <a:folHlink>
        <a:srgbClr val="8FA1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395</Words>
  <Application>Microsoft Office PowerPoint</Application>
  <PresentationFormat>Custom</PresentationFormat>
  <Paragraphs>43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Arial</vt:lpstr>
      <vt:lpstr>Calibri</vt:lpstr>
      <vt:lpstr>Gill Sans MT</vt:lpstr>
      <vt:lpstr>Office Theme</vt:lpstr>
      <vt:lpstr>FP&amp;M SETA Reporting Requirements and Challenges</vt:lpstr>
      <vt:lpstr>SETA Learner Capturing Expectations</vt:lpstr>
      <vt:lpstr>How is FP&amp;M SETA Responsible? What is Required from Stakeholders?</vt:lpstr>
      <vt:lpstr>How is FP&amp;M SETA Responsible? What is Required from Stakeholders?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Elfrieda Tyrer</dc:creator>
  <cp:lastModifiedBy>PK Naicker</cp:lastModifiedBy>
  <cp:revision>22</cp:revision>
  <dcterms:created xsi:type="dcterms:W3CDTF">2026-02-03T12:08:09Z</dcterms:created>
  <dcterms:modified xsi:type="dcterms:W3CDTF">2026-02-10T18:34:47Z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2026-02-03T00:00:00Z</vt:filetime>
  </property>
  <property fmtid="{D5CDD505-2E9C-101B-9397-08002B2CF9AE}" pid="3" name="Creator">
    <vt:lpwstr>Adobe InDesign 21.1 (Macintosh)</vt:lpwstr>
  </property>
  <property fmtid="{D5CDD505-2E9C-101B-9397-08002B2CF9AE}" pid="4" name="LastSaved">
    <vt:filetime>2026-02-03T00:00:00Z</vt:filetime>
  </property>
  <property fmtid="{D5CDD505-2E9C-101B-9397-08002B2CF9AE}" pid="5" name="Producer">
    <vt:lpwstr>Adobe PDF Library 18.0</vt:lpwstr>
  </property>
</Properties>
</file>