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28"/>
  </p:handoutMasterIdLst>
  <p:sldIdLst>
    <p:sldId id="261" r:id="rId2"/>
    <p:sldId id="280" r:id="rId3"/>
    <p:sldId id="275" r:id="rId4"/>
    <p:sldId id="316" r:id="rId5"/>
    <p:sldId id="317" r:id="rId6"/>
    <p:sldId id="3714" r:id="rId7"/>
    <p:sldId id="3717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11" r:id="rId16"/>
    <p:sldId id="302" r:id="rId17"/>
    <p:sldId id="3718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262" r:id="rId27"/>
  </p:sldIdLst>
  <p:sldSz cx="17348200" cy="9753600"/>
  <p:notesSz cx="17348200" cy="9753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6076"/>
    <a:srgbClr val="F79117"/>
    <a:srgbClr val="FA4D52"/>
    <a:srgbClr val="DCAD07"/>
    <a:srgbClr val="A3B079"/>
    <a:srgbClr val="415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6C1A1A-6E1A-8CA6-D681-EFF181FE8932}" v="61" dt="2026-02-17T08:55:52.71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5"/>
  </p:normalViewPr>
  <p:slideViewPr>
    <p:cSldViewPr>
      <p:cViewPr varScale="1">
        <p:scale>
          <a:sx n="49" d="100"/>
          <a:sy n="49" d="100"/>
        </p:scale>
        <p:origin x="1214" y="26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12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lvia Tsunke" userId="S::sylviat@fpmseta.org.za::87627ff0-ebe7-4ecc-825f-6c1418af94df" providerId="AD" clId="Web-{6D6C1A1A-6E1A-8CA6-D681-EFF181FE8932}"/>
    <pc:docChg chg="addSld modSld sldOrd">
      <pc:chgData name="Sylvia Tsunke" userId="S::sylviat@fpmseta.org.za::87627ff0-ebe7-4ecc-825f-6c1418af94df" providerId="AD" clId="Web-{6D6C1A1A-6E1A-8CA6-D681-EFF181FE8932}" dt="2026-02-17T08:55:52.716" v="37"/>
      <pc:docMkLst>
        <pc:docMk/>
      </pc:docMkLst>
      <pc:sldChg chg="addSp delSp modSp new mod ord modClrScheme chgLayout">
        <pc:chgData name="Sylvia Tsunke" userId="S::sylviat@fpmseta.org.za::87627ff0-ebe7-4ecc-825f-6c1418af94df" providerId="AD" clId="Web-{6D6C1A1A-6E1A-8CA6-D681-EFF181FE8932}" dt="2026-02-17T08:55:52.716" v="37"/>
        <pc:sldMkLst>
          <pc:docMk/>
          <pc:sldMk cId="2897611271" sldId="3718"/>
        </pc:sldMkLst>
        <pc:spChg chg="add del">
          <ac:chgData name="Sylvia Tsunke" userId="S::sylviat@fpmseta.org.za::87627ff0-ebe7-4ecc-825f-6c1418af94df" providerId="AD" clId="Web-{6D6C1A1A-6E1A-8CA6-D681-EFF181FE8932}" dt="2026-02-17T08:54:38.231" v="6"/>
          <ac:spMkLst>
            <pc:docMk/>
            <pc:sldMk cId="2897611271" sldId="3718"/>
            <ac:spMk id="2" creationId="{296B856A-4FDA-E860-FBBA-DFAC952A1587}"/>
          </ac:spMkLst>
        </pc:spChg>
        <pc:spChg chg="del">
          <ac:chgData name="Sylvia Tsunke" userId="S::sylviat@fpmseta.org.za::87627ff0-ebe7-4ecc-825f-6c1418af94df" providerId="AD" clId="Web-{6D6C1A1A-6E1A-8CA6-D681-EFF181FE8932}" dt="2026-02-17T08:53:40.839" v="2"/>
          <ac:spMkLst>
            <pc:docMk/>
            <pc:sldMk cId="2897611271" sldId="3718"/>
            <ac:spMk id="3" creationId="{841A93E9-F5FA-7DAE-1B96-05EEF4C656DF}"/>
          </ac:spMkLst>
        </pc:spChg>
        <pc:spChg chg="del">
          <ac:chgData name="Sylvia Tsunke" userId="S::sylviat@fpmseta.org.za::87627ff0-ebe7-4ecc-825f-6c1418af94df" providerId="AD" clId="Web-{6D6C1A1A-6E1A-8CA6-D681-EFF181FE8932}" dt="2026-02-17T08:53:37.964" v="1"/>
          <ac:spMkLst>
            <pc:docMk/>
            <pc:sldMk cId="2897611271" sldId="3718"/>
            <ac:spMk id="4" creationId="{D653EDAC-78BB-DD5A-A281-82F34614AC64}"/>
          </ac:spMkLst>
        </pc:spChg>
        <pc:spChg chg="add del mod">
          <ac:chgData name="Sylvia Tsunke" userId="S::sylviat@fpmseta.org.za::87627ff0-ebe7-4ecc-825f-6c1418af94df" providerId="AD" clId="Web-{6D6C1A1A-6E1A-8CA6-D681-EFF181FE8932}" dt="2026-02-17T08:54:38.199" v="5"/>
          <ac:spMkLst>
            <pc:docMk/>
            <pc:sldMk cId="2897611271" sldId="3718"/>
            <ac:spMk id="11" creationId="{BB01CC77-0DF5-4826-525C-411CF1AEAD16}"/>
          </ac:spMkLst>
        </pc:spChg>
        <pc:spChg chg="add mod">
          <ac:chgData name="Sylvia Tsunke" userId="S::sylviat@fpmseta.org.za::87627ff0-ebe7-4ecc-825f-6c1418af94df" providerId="AD" clId="Web-{6D6C1A1A-6E1A-8CA6-D681-EFF181FE8932}" dt="2026-02-17T08:55:19.763" v="31" actId="20577"/>
          <ac:spMkLst>
            <pc:docMk/>
            <pc:sldMk cId="2897611271" sldId="3718"/>
            <ac:spMk id="13" creationId="{1775465C-EC20-15D0-B32C-DFE94DE38617}"/>
          </ac:spMkLst>
        </pc:spChg>
        <pc:graphicFrameChg chg="add mod modGraphic">
          <ac:chgData name="Sylvia Tsunke" userId="S::sylviat@fpmseta.org.za::87627ff0-ebe7-4ecc-825f-6c1418af94df" providerId="AD" clId="Web-{6D6C1A1A-6E1A-8CA6-D681-EFF181FE8932}" dt="2026-02-17T08:55:52.716" v="37"/>
          <ac:graphicFrameMkLst>
            <pc:docMk/>
            <pc:sldMk cId="2897611271" sldId="3718"/>
            <ac:graphicFrameMk id="6" creationId="{E42E4DAB-5780-8CF9-1A6D-04D0449AEBBF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[WSP_Report-2_6_2026 (1).xls]Sheet2!PivotTable3</c:name>
    <c:fmtId val="60"/>
  </c:pivotSource>
  <c:chart>
    <c:autoTitleDeleted val="1"/>
    <c:pivotFmts>
      <c:pivotFmt>
        <c:idx val="0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  <c:dLbl>
          <c:idx val="0"/>
          <c:spPr>
            <a:noFill/>
            <a:ln>
              <a:solidFill>
                <a:schemeClr val="bg1"/>
              </a:solidFill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  <c:dLbl>
          <c:idx val="0"/>
          <c:spPr>
            <a:noFill/>
            <a:ln>
              <a:solidFill>
                <a:schemeClr val="bg1"/>
              </a:solidFill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3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4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5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  <c:dLbl>
          <c:idx val="0"/>
          <c:spPr>
            <a:noFill/>
            <a:ln>
              <a:solidFill>
                <a:schemeClr val="bg1"/>
              </a:solidFill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7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8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</c:pivotFmts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Sheet2!$B$3:$B$4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164-4161-AB11-8D9464AE56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164-4161-AB11-8D9464AE56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164-4161-AB11-8D9464AE5633}"/>
              </c:ext>
            </c:extLst>
          </c:dPt>
          <c:dLbls>
            <c:dLbl>
              <c:idx val="0"/>
              <c:spPr>
                <a:noFill/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164-4161-AB11-8D9464AE5633}"/>
                </c:ext>
              </c:extLst>
            </c:dLbl>
            <c:dLbl>
              <c:idx val="1"/>
              <c:spPr>
                <a:noFill/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164-4161-AB11-8D9464AE5633}"/>
                </c:ext>
              </c:extLst>
            </c:dLbl>
            <c:dLbl>
              <c:idx val="2"/>
              <c:spPr>
                <a:noFill/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164-4161-AB11-8D9464AE5633}"/>
                </c:ext>
              </c:extLst>
            </c:dLbl>
            <c:spPr>
              <a:noFill/>
              <a:ln>
                <a:solidFill>
                  <a:schemeClr val="bg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Sheet2!$A$5:$A$8</c:f>
              <c:strCache>
                <c:ptCount val="3"/>
                <c:pt idx="0">
                  <c:v>Large</c:v>
                </c:pt>
                <c:pt idx="1">
                  <c:v>Medium</c:v>
                </c:pt>
                <c:pt idx="2">
                  <c:v>Small</c:v>
                </c:pt>
              </c:strCache>
            </c:strRef>
          </c:cat>
          <c:val>
            <c:numRef>
              <c:f>Sheet2!$B$5:$B$8</c:f>
              <c:numCache>
                <c:formatCode>General</c:formatCode>
                <c:ptCount val="3"/>
                <c:pt idx="0">
                  <c:v>321</c:v>
                </c:pt>
                <c:pt idx="1">
                  <c:v>364</c:v>
                </c:pt>
                <c:pt idx="2">
                  <c:v>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164-4161-AB11-8D9464AE563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[WSP_Report-2_6_2026 (1).xls]Sheet3!PivotTable4</c:name>
    <c:fmtId val="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Sheet3!$B$3:$B$4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ill Sans Nova" panose="020B060202010402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Sheet3!$A$5:$A$14</c:f>
              <c:strCache>
                <c:ptCount val="9"/>
                <c:pt idx="0">
                  <c:v>Eastern Cape</c:v>
                </c:pt>
                <c:pt idx="1">
                  <c:v>Free State</c:v>
                </c:pt>
                <c:pt idx="2">
                  <c:v>Gauteng</c:v>
                </c:pt>
                <c:pt idx="3">
                  <c:v>Kwazulu/Natal</c:v>
                </c:pt>
                <c:pt idx="4">
                  <c:v>Limpopo</c:v>
                </c:pt>
                <c:pt idx="5">
                  <c:v>Mpumalanga</c:v>
                </c:pt>
                <c:pt idx="6">
                  <c:v>North West</c:v>
                </c:pt>
                <c:pt idx="7">
                  <c:v>Northern Cape</c:v>
                </c:pt>
                <c:pt idx="8">
                  <c:v>Western Cape</c:v>
                </c:pt>
              </c:strCache>
            </c:strRef>
          </c:cat>
          <c:val>
            <c:numRef>
              <c:f>Sheet3!$B$5:$B$14</c:f>
              <c:numCache>
                <c:formatCode>General</c:formatCode>
                <c:ptCount val="9"/>
                <c:pt idx="0">
                  <c:v>63</c:v>
                </c:pt>
                <c:pt idx="1">
                  <c:v>28</c:v>
                </c:pt>
                <c:pt idx="2">
                  <c:v>356</c:v>
                </c:pt>
                <c:pt idx="3">
                  <c:v>427</c:v>
                </c:pt>
                <c:pt idx="4">
                  <c:v>16</c:v>
                </c:pt>
                <c:pt idx="5">
                  <c:v>67</c:v>
                </c:pt>
                <c:pt idx="6">
                  <c:v>9</c:v>
                </c:pt>
                <c:pt idx="7">
                  <c:v>10</c:v>
                </c:pt>
                <c:pt idx="8">
                  <c:v>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6D-40C9-AE26-A107BC5D2F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03653151"/>
        <c:axId val="1103653631"/>
      </c:barChart>
      <c:catAx>
        <c:axId val="1103653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Nova" panose="020B0602020104020203" pitchFamily="34" charset="0"/>
                <a:ea typeface="+mn-ea"/>
                <a:cs typeface="+mn-cs"/>
              </a:defRPr>
            </a:pPr>
            <a:endParaRPr lang="en-US"/>
          </a:p>
        </c:txPr>
        <c:crossAx val="1103653631"/>
        <c:crosses val="autoZero"/>
        <c:auto val="1"/>
        <c:lblAlgn val="ctr"/>
        <c:lblOffset val="100"/>
        <c:noMultiLvlLbl val="0"/>
      </c:catAx>
      <c:valAx>
        <c:axId val="11036536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036531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43621246065603"/>
          <c:y val="0.10473703289832516"/>
          <c:w val="0.33712508686490217"/>
          <c:h val="0.7975654396864039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5A-445B-B3E2-CB01C945D705}"/>
              </c:ext>
            </c:extLst>
          </c:dPt>
          <c:dPt>
            <c:idx val="1"/>
            <c:bubble3D val="0"/>
            <c:spPr>
              <a:solidFill>
                <a:srgbClr val="A3B07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5A-445B-B3E2-CB01C945D705}"/>
              </c:ext>
            </c:extLst>
          </c:dPt>
          <c:dPt>
            <c:idx val="2"/>
            <c:bubble3D val="0"/>
            <c:spPr>
              <a:solidFill>
                <a:srgbClr val="FA4D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5A-445B-B3E2-CB01C945D705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B5A-445B-B3E2-CB01C945D705}"/>
              </c:ext>
            </c:extLst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B5A-445B-B3E2-CB01C945D705}"/>
              </c:ext>
            </c:extLst>
          </c:dPt>
          <c:dPt>
            <c:idx val="5"/>
            <c:bubble3D val="0"/>
            <c:spPr>
              <a:solidFill>
                <a:srgbClr val="F7911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B5A-445B-B3E2-CB01C945D705}"/>
              </c:ext>
            </c:extLst>
          </c:dPt>
          <c:dLbls>
            <c:dLbl>
              <c:idx val="0"/>
              <c:layout>
                <c:manualLayout>
                  <c:x val="-4.731657835842752E-3"/>
                  <c:y val="-2.7182861236077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5A-445B-B3E2-CB01C945D7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Sheet1!$A$75:$A$80</c:f>
              <c:strCache>
                <c:ptCount val="6"/>
                <c:pt idx="0">
                  <c:v>SARS</c:v>
                </c:pt>
                <c:pt idx="1">
                  <c:v>NSF</c:v>
                </c:pt>
                <c:pt idx="2">
                  <c:v>Admin</c:v>
                </c:pt>
                <c:pt idx="3">
                  <c:v>QCTO</c:v>
                </c:pt>
                <c:pt idx="4">
                  <c:v>Mandatory Grant</c:v>
                </c:pt>
                <c:pt idx="5">
                  <c:v>Discretionary Grant</c:v>
                </c:pt>
              </c:strCache>
            </c:strRef>
          </c:cat>
          <c:val>
            <c:numRef>
              <c:f>Sheet1!$B$75:$B$80</c:f>
              <c:numCache>
                <c:formatCode>General</c:formatCode>
                <c:ptCount val="6"/>
                <c:pt idx="0">
                  <c:v>2</c:v>
                </c:pt>
                <c:pt idx="1">
                  <c:v>18</c:v>
                </c:pt>
                <c:pt idx="2">
                  <c:v>10</c:v>
                </c:pt>
                <c:pt idx="3">
                  <c:v>0.5</c:v>
                </c:pt>
                <c:pt idx="4">
                  <c:v>20</c:v>
                </c:pt>
                <c:pt idx="5">
                  <c:v>49.5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B5A-445B-B3E2-CB01C945D7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552891272758702"/>
          <c:y val="5.2909297424500644E-2"/>
          <c:w val="0.28185727061439608"/>
          <c:h val="0.914708661417322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627D5D-BEAE-45E2-86FC-D046CFBF2AC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18158DC6-A095-45F1-8746-B197EEBEEFF4}">
      <dgm:prSet phldrT="[Text]"/>
      <dgm:spPr>
        <a:solidFill>
          <a:srgbClr val="1A6076"/>
        </a:solidFill>
      </dgm:spPr>
      <dgm:t>
        <a:bodyPr/>
        <a:lstStyle/>
        <a:p>
          <a:r>
            <a:rPr lang="en-ZA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FP&amp;M SETA compiles an analysis of the WSP/ATR, and other data sources, in order to compile the OFO aligned PIVOTAL/SPOI list. </a:t>
          </a:r>
          <a:endParaRPr lang="en-ZA" dirty="0">
            <a:solidFill>
              <a:schemeClr val="bg1"/>
            </a:solidFill>
          </a:endParaRPr>
        </a:p>
      </dgm:t>
    </dgm:pt>
    <dgm:pt modelId="{B7B4623B-9DA5-4CD4-A3AE-D3BBF844AA75}" type="parTrans" cxnId="{41350409-B7D2-4B52-9A85-80D0EE879D60}">
      <dgm:prSet/>
      <dgm:spPr/>
      <dgm:t>
        <a:bodyPr/>
        <a:lstStyle/>
        <a:p>
          <a:endParaRPr lang="en-ZA"/>
        </a:p>
      </dgm:t>
    </dgm:pt>
    <dgm:pt modelId="{960C5A33-927E-4983-9709-61A82BE9A8B3}" type="sibTrans" cxnId="{41350409-B7D2-4B52-9A85-80D0EE879D60}">
      <dgm:prSet/>
      <dgm:spPr/>
      <dgm:t>
        <a:bodyPr/>
        <a:lstStyle/>
        <a:p>
          <a:endParaRPr lang="en-ZA"/>
        </a:p>
      </dgm:t>
    </dgm:pt>
    <dgm:pt modelId="{A276F771-1AF0-4822-8B8D-FBCA8868FED1}">
      <dgm:prSet phldrT="[Text]"/>
      <dgm:spPr>
        <a:solidFill>
          <a:srgbClr val="A3B079"/>
        </a:solidFill>
      </dgm:spPr>
      <dgm:t>
        <a:bodyPr/>
        <a:lstStyle/>
        <a:p>
          <a:r>
            <a:rPr lang="en-ZA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This list indicates the priority skills areas that the FP&amp;M SETA will be committing funding to address SPOI List</a:t>
          </a:r>
          <a:endParaRPr lang="en-ZA" dirty="0">
            <a:solidFill>
              <a:schemeClr val="bg1"/>
            </a:solidFill>
          </a:endParaRPr>
        </a:p>
      </dgm:t>
    </dgm:pt>
    <dgm:pt modelId="{67525471-145A-4CEF-8FA6-A7F50FADB8A2}" type="parTrans" cxnId="{4179DBCC-62B0-4610-8632-760421D8B30D}">
      <dgm:prSet/>
      <dgm:spPr/>
      <dgm:t>
        <a:bodyPr/>
        <a:lstStyle/>
        <a:p>
          <a:endParaRPr lang="en-ZA"/>
        </a:p>
      </dgm:t>
    </dgm:pt>
    <dgm:pt modelId="{5BA66E4A-6B60-46A9-9A05-AFB235AA485E}" type="sibTrans" cxnId="{4179DBCC-62B0-4610-8632-760421D8B30D}">
      <dgm:prSet/>
      <dgm:spPr/>
      <dgm:t>
        <a:bodyPr/>
        <a:lstStyle/>
        <a:p>
          <a:endParaRPr lang="en-ZA"/>
        </a:p>
      </dgm:t>
    </dgm:pt>
    <dgm:pt modelId="{041CCE6F-506C-445A-BED6-C37AB0263A94}">
      <dgm:prSet phldrT="[Text]"/>
      <dgm:spPr>
        <a:solidFill>
          <a:srgbClr val="415B6C"/>
        </a:solidFill>
      </dgm:spPr>
      <dgm:t>
        <a:bodyPr/>
        <a:lstStyle/>
        <a:p>
          <a:r>
            <a:rPr lang="en-ZA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This is achieved through constant alignment with research conducted through the Sector Skills Plan.</a:t>
          </a:r>
          <a:endParaRPr lang="en-ZA" dirty="0">
            <a:solidFill>
              <a:schemeClr val="bg1"/>
            </a:solidFill>
          </a:endParaRPr>
        </a:p>
      </dgm:t>
    </dgm:pt>
    <dgm:pt modelId="{E9163B68-AE76-406C-9273-B80717BE3139}" type="parTrans" cxnId="{09689196-8ADE-4CAC-96DE-F181C74DF61A}">
      <dgm:prSet/>
      <dgm:spPr/>
      <dgm:t>
        <a:bodyPr/>
        <a:lstStyle/>
        <a:p>
          <a:endParaRPr lang="en-ZA"/>
        </a:p>
      </dgm:t>
    </dgm:pt>
    <dgm:pt modelId="{93F2D35E-F943-4CE4-B10D-5287907E81B9}" type="sibTrans" cxnId="{09689196-8ADE-4CAC-96DE-F181C74DF61A}">
      <dgm:prSet/>
      <dgm:spPr/>
      <dgm:t>
        <a:bodyPr/>
        <a:lstStyle/>
        <a:p>
          <a:endParaRPr lang="en-ZA"/>
        </a:p>
      </dgm:t>
    </dgm:pt>
    <dgm:pt modelId="{E303B7F5-8C10-43DF-8B3B-3254052CC6E8}" type="pres">
      <dgm:prSet presAssocID="{EA627D5D-BEAE-45E2-86FC-D046CFBF2ACF}" presName="rootnode" presStyleCnt="0">
        <dgm:presLayoutVars>
          <dgm:chMax/>
          <dgm:chPref/>
          <dgm:dir/>
          <dgm:animLvl val="lvl"/>
        </dgm:presLayoutVars>
      </dgm:prSet>
      <dgm:spPr/>
    </dgm:pt>
    <dgm:pt modelId="{BF85E03F-5DD7-4594-B827-B555C8880911}" type="pres">
      <dgm:prSet presAssocID="{18158DC6-A095-45F1-8746-B197EEBEEFF4}" presName="composite" presStyleCnt="0"/>
      <dgm:spPr/>
    </dgm:pt>
    <dgm:pt modelId="{CD7845F9-C0C0-4604-8E3F-F8777DEDE056}" type="pres">
      <dgm:prSet presAssocID="{18158DC6-A095-45F1-8746-B197EEBEEFF4}" presName="bentUpArrow1" presStyleLbl="alignImgPlace1" presStyleIdx="0" presStyleCnt="2"/>
      <dgm:spPr>
        <a:solidFill>
          <a:schemeClr val="tx2">
            <a:lumMod val="90000"/>
            <a:lumOff val="10000"/>
          </a:schemeClr>
        </a:solidFill>
      </dgm:spPr>
    </dgm:pt>
    <dgm:pt modelId="{78BEEE43-4CC2-459D-BF74-79853A8D1D5D}" type="pres">
      <dgm:prSet presAssocID="{18158DC6-A095-45F1-8746-B197EEBEEFF4}" presName="ParentText" presStyleLbl="node1" presStyleIdx="0" presStyleCnt="3" custScaleX="227426" custLinFactNeighborX="34384" custLinFactNeighborY="-3847">
        <dgm:presLayoutVars>
          <dgm:chMax val="1"/>
          <dgm:chPref val="1"/>
          <dgm:bulletEnabled val="1"/>
        </dgm:presLayoutVars>
      </dgm:prSet>
      <dgm:spPr/>
    </dgm:pt>
    <dgm:pt modelId="{66A13156-CB91-4838-8C22-7715D6943AF2}" type="pres">
      <dgm:prSet presAssocID="{18158DC6-A095-45F1-8746-B197EEBEEFF4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8008A39-19A3-4944-B137-B446941425FD}" type="pres">
      <dgm:prSet presAssocID="{960C5A33-927E-4983-9709-61A82BE9A8B3}" presName="sibTrans" presStyleCnt="0"/>
      <dgm:spPr/>
    </dgm:pt>
    <dgm:pt modelId="{47054BD6-5694-4221-9072-4700ED336B4F}" type="pres">
      <dgm:prSet presAssocID="{A276F771-1AF0-4822-8B8D-FBCA8868FED1}" presName="composite" presStyleCnt="0"/>
      <dgm:spPr/>
    </dgm:pt>
    <dgm:pt modelId="{AA7DD603-17EB-4C26-940C-7384F4E6F64F}" type="pres">
      <dgm:prSet presAssocID="{A276F771-1AF0-4822-8B8D-FBCA8868FED1}" presName="bentUpArrow1" presStyleLbl="alignImgPlace1" presStyleIdx="1" presStyleCnt="2"/>
      <dgm:spPr>
        <a:solidFill>
          <a:srgbClr val="A3B079"/>
        </a:solidFill>
      </dgm:spPr>
    </dgm:pt>
    <dgm:pt modelId="{AA33B5BD-40A7-43E9-AADB-D70A178497B0}" type="pres">
      <dgm:prSet presAssocID="{A276F771-1AF0-4822-8B8D-FBCA8868FED1}" presName="ParentText" presStyleLbl="node1" presStyleIdx="1" presStyleCnt="3" custScaleX="227426" custLinFactNeighborX="34384" custLinFactNeighborY="-5895">
        <dgm:presLayoutVars>
          <dgm:chMax val="1"/>
          <dgm:chPref val="1"/>
          <dgm:bulletEnabled val="1"/>
        </dgm:presLayoutVars>
      </dgm:prSet>
      <dgm:spPr/>
    </dgm:pt>
    <dgm:pt modelId="{B15C7424-E321-4299-A404-4421861923B1}" type="pres">
      <dgm:prSet presAssocID="{A276F771-1AF0-4822-8B8D-FBCA8868FED1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061D3069-B4FC-4065-8D20-D47BEEE0D589}" type="pres">
      <dgm:prSet presAssocID="{5BA66E4A-6B60-46A9-9A05-AFB235AA485E}" presName="sibTrans" presStyleCnt="0"/>
      <dgm:spPr/>
    </dgm:pt>
    <dgm:pt modelId="{34610AD4-9DBE-48C9-92C3-9D54809A513D}" type="pres">
      <dgm:prSet presAssocID="{041CCE6F-506C-445A-BED6-C37AB0263A94}" presName="composite" presStyleCnt="0"/>
      <dgm:spPr/>
    </dgm:pt>
    <dgm:pt modelId="{D4A9FD7A-0D07-4C90-A5FE-F261D637B4DB}" type="pres">
      <dgm:prSet presAssocID="{041CCE6F-506C-445A-BED6-C37AB0263A94}" presName="ParentText" presStyleLbl="node1" presStyleIdx="2" presStyleCnt="3" custScaleX="227426" custLinFactNeighborX="34384" custLinFactNeighborY="-5895">
        <dgm:presLayoutVars>
          <dgm:chMax val="1"/>
          <dgm:chPref val="1"/>
          <dgm:bulletEnabled val="1"/>
        </dgm:presLayoutVars>
      </dgm:prSet>
      <dgm:spPr/>
    </dgm:pt>
  </dgm:ptLst>
  <dgm:cxnLst>
    <dgm:cxn modelId="{41350409-B7D2-4B52-9A85-80D0EE879D60}" srcId="{EA627D5D-BEAE-45E2-86FC-D046CFBF2ACF}" destId="{18158DC6-A095-45F1-8746-B197EEBEEFF4}" srcOrd="0" destOrd="0" parTransId="{B7B4623B-9DA5-4CD4-A3AE-D3BBF844AA75}" sibTransId="{960C5A33-927E-4983-9709-61A82BE9A8B3}"/>
    <dgm:cxn modelId="{BE8DA43C-7B2F-4716-B910-1003699D8967}" type="presOf" srcId="{18158DC6-A095-45F1-8746-B197EEBEEFF4}" destId="{78BEEE43-4CC2-459D-BF74-79853A8D1D5D}" srcOrd="0" destOrd="0" presId="urn:microsoft.com/office/officeart/2005/8/layout/StepDownProcess"/>
    <dgm:cxn modelId="{34E8B673-2C8F-4C78-A04A-41E217CAD766}" type="presOf" srcId="{041CCE6F-506C-445A-BED6-C37AB0263A94}" destId="{D4A9FD7A-0D07-4C90-A5FE-F261D637B4DB}" srcOrd="0" destOrd="0" presId="urn:microsoft.com/office/officeart/2005/8/layout/StepDownProcess"/>
    <dgm:cxn modelId="{71BEFD8C-078D-42C0-9E9B-3D54EE1ED002}" type="presOf" srcId="{A276F771-1AF0-4822-8B8D-FBCA8868FED1}" destId="{AA33B5BD-40A7-43E9-AADB-D70A178497B0}" srcOrd="0" destOrd="0" presId="urn:microsoft.com/office/officeart/2005/8/layout/StepDownProcess"/>
    <dgm:cxn modelId="{09689196-8ADE-4CAC-96DE-F181C74DF61A}" srcId="{EA627D5D-BEAE-45E2-86FC-D046CFBF2ACF}" destId="{041CCE6F-506C-445A-BED6-C37AB0263A94}" srcOrd="2" destOrd="0" parTransId="{E9163B68-AE76-406C-9273-B80717BE3139}" sibTransId="{93F2D35E-F943-4CE4-B10D-5287907E81B9}"/>
    <dgm:cxn modelId="{F5DCD4BF-9C40-436A-8832-2CFED31E8A2B}" type="presOf" srcId="{EA627D5D-BEAE-45E2-86FC-D046CFBF2ACF}" destId="{E303B7F5-8C10-43DF-8B3B-3254052CC6E8}" srcOrd="0" destOrd="0" presId="urn:microsoft.com/office/officeart/2005/8/layout/StepDownProcess"/>
    <dgm:cxn modelId="{4179DBCC-62B0-4610-8632-760421D8B30D}" srcId="{EA627D5D-BEAE-45E2-86FC-D046CFBF2ACF}" destId="{A276F771-1AF0-4822-8B8D-FBCA8868FED1}" srcOrd="1" destOrd="0" parTransId="{67525471-145A-4CEF-8FA6-A7F50FADB8A2}" sibTransId="{5BA66E4A-6B60-46A9-9A05-AFB235AA485E}"/>
    <dgm:cxn modelId="{4FBD0656-3A03-4D11-A7B2-38AB17ACCE9B}" type="presParOf" srcId="{E303B7F5-8C10-43DF-8B3B-3254052CC6E8}" destId="{BF85E03F-5DD7-4594-B827-B555C8880911}" srcOrd="0" destOrd="0" presId="urn:microsoft.com/office/officeart/2005/8/layout/StepDownProcess"/>
    <dgm:cxn modelId="{8F2EDB8F-2D62-4F42-B1F4-74DEDE6F20BA}" type="presParOf" srcId="{BF85E03F-5DD7-4594-B827-B555C8880911}" destId="{CD7845F9-C0C0-4604-8E3F-F8777DEDE056}" srcOrd="0" destOrd="0" presId="urn:microsoft.com/office/officeart/2005/8/layout/StepDownProcess"/>
    <dgm:cxn modelId="{FC6C0165-C4BA-44A9-9B3F-817332A2E8EB}" type="presParOf" srcId="{BF85E03F-5DD7-4594-B827-B555C8880911}" destId="{78BEEE43-4CC2-459D-BF74-79853A8D1D5D}" srcOrd="1" destOrd="0" presId="urn:microsoft.com/office/officeart/2005/8/layout/StepDownProcess"/>
    <dgm:cxn modelId="{5B3F810C-66CE-4051-A318-4136BF754069}" type="presParOf" srcId="{BF85E03F-5DD7-4594-B827-B555C8880911}" destId="{66A13156-CB91-4838-8C22-7715D6943AF2}" srcOrd="2" destOrd="0" presId="urn:microsoft.com/office/officeart/2005/8/layout/StepDownProcess"/>
    <dgm:cxn modelId="{93E454ED-7D94-4A36-99D1-ECDC2EA7A2A8}" type="presParOf" srcId="{E303B7F5-8C10-43DF-8B3B-3254052CC6E8}" destId="{E8008A39-19A3-4944-B137-B446941425FD}" srcOrd="1" destOrd="0" presId="urn:microsoft.com/office/officeart/2005/8/layout/StepDownProcess"/>
    <dgm:cxn modelId="{DDC8F151-F7FC-4D9D-B662-51F4AD64EA2D}" type="presParOf" srcId="{E303B7F5-8C10-43DF-8B3B-3254052CC6E8}" destId="{47054BD6-5694-4221-9072-4700ED336B4F}" srcOrd="2" destOrd="0" presId="urn:microsoft.com/office/officeart/2005/8/layout/StepDownProcess"/>
    <dgm:cxn modelId="{D35C8B68-FA05-4387-8AB3-248B93E49480}" type="presParOf" srcId="{47054BD6-5694-4221-9072-4700ED336B4F}" destId="{AA7DD603-17EB-4C26-940C-7384F4E6F64F}" srcOrd="0" destOrd="0" presId="urn:microsoft.com/office/officeart/2005/8/layout/StepDownProcess"/>
    <dgm:cxn modelId="{ACA898C3-440F-450B-B3DB-16C399CDB086}" type="presParOf" srcId="{47054BD6-5694-4221-9072-4700ED336B4F}" destId="{AA33B5BD-40A7-43E9-AADB-D70A178497B0}" srcOrd="1" destOrd="0" presId="urn:microsoft.com/office/officeart/2005/8/layout/StepDownProcess"/>
    <dgm:cxn modelId="{8C2D49C3-317A-4EAD-B0BA-5514158ED3D2}" type="presParOf" srcId="{47054BD6-5694-4221-9072-4700ED336B4F}" destId="{B15C7424-E321-4299-A404-4421861923B1}" srcOrd="2" destOrd="0" presId="urn:microsoft.com/office/officeart/2005/8/layout/StepDownProcess"/>
    <dgm:cxn modelId="{6D5B78AE-5B5C-4F54-A315-622F05053D2E}" type="presParOf" srcId="{E303B7F5-8C10-43DF-8B3B-3254052CC6E8}" destId="{061D3069-B4FC-4065-8D20-D47BEEE0D589}" srcOrd="3" destOrd="0" presId="urn:microsoft.com/office/officeart/2005/8/layout/StepDownProcess"/>
    <dgm:cxn modelId="{98970363-FE63-4BCC-9CAF-9CA16AA4DC24}" type="presParOf" srcId="{E303B7F5-8C10-43DF-8B3B-3254052CC6E8}" destId="{34610AD4-9DBE-48C9-92C3-9D54809A513D}" srcOrd="4" destOrd="0" presId="urn:microsoft.com/office/officeart/2005/8/layout/StepDownProcess"/>
    <dgm:cxn modelId="{70D98C7F-D057-4BD5-BEB6-FD6358AE4552}" type="presParOf" srcId="{34610AD4-9DBE-48C9-92C3-9D54809A513D}" destId="{D4A9FD7A-0D07-4C90-A5FE-F261D637B4DB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845F9-C0C0-4604-8E3F-F8777DEDE056}">
      <dsp:nvSpPr>
        <dsp:cNvPr id="0" name=""/>
        <dsp:cNvSpPr/>
      </dsp:nvSpPr>
      <dsp:spPr>
        <a:xfrm rot="5400000">
          <a:off x="2662114" y="1179954"/>
          <a:ext cx="1043567" cy="118806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tx2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EEE43-4CC2-459D-BF74-79853A8D1D5D}">
      <dsp:nvSpPr>
        <dsp:cNvPr id="0" name=""/>
        <dsp:cNvSpPr/>
      </dsp:nvSpPr>
      <dsp:spPr>
        <a:xfrm>
          <a:off x="1870393" y="0"/>
          <a:ext cx="3995315" cy="1229670"/>
        </a:xfrm>
        <a:prstGeom prst="roundRect">
          <a:avLst>
            <a:gd name="adj" fmla="val 16670"/>
          </a:avLst>
        </a:prstGeom>
        <a:solidFill>
          <a:srgbClr val="1A607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700" kern="120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FP&amp;M SETA compiles an analysis of the WSP/ATR, and other data sources, in order to compile the OFO aligned PIVOTAL/SPOI list. </a:t>
          </a:r>
          <a:endParaRPr lang="en-ZA" sz="1700" kern="1200" dirty="0">
            <a:solidFill>
              <a:schemeClr val="bg1"/>
            </a:solidFill>
          </a:endParaRPr>
        </a:p>
      </dsp:txBody>
      <dsp:txXfrm>
        <a:off x="1930431" y="60038"/>
        <a:ext cx="3875239" cy="1109594"/>
      </dsp:txXfrm>
    </dsp:sp>
    <dsp:sp modelId="{66A13156-CB91-4838-8C22-7715D6943AF2}">
      <dsp:nvSpPr>
        <dsp:cNvPr id="0" name=""/>
        <dsp:cNvSpPr/>
      </dsp:nvSpPr>
      <dsp:spPr>
        <a:xfrm>
          <a:off x="4142386" y="140415"/>
          <a:ext cx="1277695" cy="99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7DD603-17EB-4C26-940C-7384F4E6F64F}">
      <dsp:nvSpPr>
        <dsp:cNvPr id="0" name=""/>
        <dsp:cNvSpPr/>
      </dsp:nvSpPr>
      <dsp:spPr>
        <a:xfrm rot="5400000">
          <a:off x="4655905" y="2561280"/>
          <a:ext cx="1043567" cy="118806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A3B07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33B5BD-40A7-43E9-AADB-D70A178497B0}">
      <dsp:nvSpPr>
        <dsp:cNvPr id="0" name=""/>
        <dsp:cNvSpPr/>
      </dsp:nvSpPr>
      <dsp:spPr>
        <a:xfrm>
          <a:off x="3864184" y="1331975"/>
          <a:ext cx="3995315" cy="1229670"/>
        </a:xfrm>
        <a:prstGeom prst="roundRect">
          <a:avLst>
            <a:gd name="adj" fmla="val 16670"/>
          </a:avLst>
        </a:prstGeom>
        <a:solidFill>
          <a:srgbClr val="A3B07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700" kern="120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This list indicates the priority skills areas that the FP&amp;M SETA will be committing funding to address SPOI List</a:t>
          </a:r>
          <a:endParaRPr lang="en-ZA" sz="1700" kern="1200" dirty="0">
            <a:solidFill>
              <a:schemeClr val="bg1"/>
            </a:solidFill>
          </a:endParaRPr>
        </a:p>
      </dsp:txBody>
      <dsp:txXfrm>
        <a:off x="3924222" y="1392013"/>
        <a:ext cx="3875239" cy="1109594"/>
      </dsp:txXfrm>
    </dsp:sp>
    <dsp:sp modelId="{B15C7424-E321-4299-A404-4421861923B1}">
      <dsp:nvSpPr>
        <dsp:cNvPr id="0" name=""/>
        <dsp:cNvSpPr/>
      </dsp:nvSpPr>
      <dsp:spPr>
        <a:xfrm>
          <a:off x="6136177" y="1521741"/>
          <a:ext cx="1277695" cy="993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A9FD7A-0D07-4C90-A5FE-F261D637B4DB}">
      <dsp:nvSpPr>
        <dsp:cNvPr id="0" name=""/>
        <dsp:cNvSpPr/>
      </dsp:nvSpPr>
      <dsp:spPr>
        <a:xfrm>
          <a:off x="5857975" y="2713301"/>
          <a:ext cx="3995315" cy="1229670"/>
        </a:xfrm>
        <a:prstGeom prst="roundRect">
          <a:avLst>
            <a:gd name="adj" fmla="val 16670"/>
          </a:avLst>
        </a:prstGeom>
        <a:solidFill>
          <a:srgbClr val="415B6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700" kern="120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This is achieved through constant alignment with research conducted through the Sector Skills Plan.</a:t>
          </a:r>
          <a:endParaRPr lang="en-ZA" sz="1700" kern="1200" dirty="0">
            <a:solidFill>
              <a:schemeClr val="bg1"/>
            </a:solidFill>
          </a:endParaRPr>
        </a:p>
      </dsp:txBody>
      <dsp:txXfrm>
        <a:off x="5918013" y="2773339"/>
        <a:ext cx="3875239" cy="1109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66A475-AEBE-BC34-1077-7235F75398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28949-DDB7-CE44-44CE-E1432C5E53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9826625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DFE1F-B8D5-F241-BD72-B79FCF5D71F8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DF704-F281-63BD-9173-46BE3049E3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51923-C9F4-B71C-7FE6-7D65B1B6C3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9826625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DF818-5487-FC48-B7F8-AE8F776B5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00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virtual reality goggles&#10;&#10;AI-generated content may be incorrect.">
            <a:extLst>
              <a:ext uri="{FF2B5EF4-FFF2-40B4-BE49-F238E27FC236}">
                <a16:creationId xmlns:a16="http://schemas.microsoft.com/office/drawing/2014/main" id="{EC3B7C51-1883-7579-D8E0-93C021922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7348201" cy="9753600"/>
          </a:xfrm>
          <a:prstGeom prst="rect">
            <a:avLst/>
          </a:prstGeom>
        </p:spPr>
      </p:pic>
      <p:sp>
        <p:nvSpPr>
          <p:cNvPr id="7" name="bg object 16">
            <a:extLst>
              <a:ext uri="{FF2B5EF4-FFF2-40B4-BE49-F238E27FC236}">
                <a16:creationId xmlns:a16="http://schemas.microsoft.com/office/drawing/2014/main" id="{7E31C01C-2E6A-CF78-A923-A1FE2DC5FA5D}"/>
              </a:ext>
            </a:extLst>
          </p:cNvPr>
          <p:cNvSpPr/>
          <p:nvPr userDrawn="1"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bg object 17">
            <a:extLst>
              <a:ext uri="{FF2B5EF4-FFF2-40B4-BE49-F238E27FC236}">
                <a16:creationId xmlns:a16="http://schemas.microsoft.com/office/drawing/2014/main" id="{4ABF3143-EAE3-075F-2C6D-CB2BBF544709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9" name="bg object 18">
            <a:extLst>
              <a:ext uri="{FF2B5EF4-FFF2-40B4-BE49-F238E27FC236}">
                <a16:creationId xmlns:a16="http://schemas.microsoft.com/office/drawing/2014/main" id="{0A0E39FB-10A6-C172-8ADA-1DA564652E30}"/>
              </a:ext>
            </a:extLst>
          </p:cNvPr>
          <p:cNvSpPr/>
          <p:nvPr userDrawn="1"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19">
            <a:extLst>
              <a:ext uri="{FF2B5EF4-FFF2-40B4-BE49-F238E27FC236}">
                <a16:creationId xmlns:a16="http://schemas.microsoft.com/office/drawing/2014/main" id="{D9636961-75E5-EF8B-5A01-81E1423BC0CC}"/>
              </a:ext>
            </a:extLst>
          </p:cNvPr>
          <p:cNvSpPr/>
          <p:nvPr userDrawn="1"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20">
            <a:extLst>
              <a:ext uri="{FF2B5EF4-FFF2-40B4-BE49-F238E27FC236}">
                <a16:creationId xmlns:a16="http://schemas.microsoft.com/office/drawing/2014/main" id="{3FF52E63-8578-EB01-370F-DAA32A63DC23}"/>
              </a:ext>
            </a:extLst>
          </p:cNvPr>
          <p:cNvSpPr/>
          <p:nvPr userDrawn="1"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1">
            <a:extLst>
              <a:ext uri="{FF2B5EF4-FFF2-40B4-BE49-F238E27FC236}">
                <a16:creationId xmlns:a16="http://schemas.microsoft.com/office/drawing/2014/main" id="{B3D457BE-AC3D-19F0-5367-F7980A5554D4}"/>
              </a:ext>
            </a:extLst>
          </p:cNvPr>
          <p:cNvSpPr/>
          <p:nvPr userDrawn="1"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2">
            <a:extLst>
              <a:ext uri="{FF2B5EF4-FFF2-40B4-BE49-F238E27FC236}">
                <a16:creationId xmlns:a16="http://schemas.microsoft.com/office/drawing/2014/main" id="{991F9660-AB06-7112-A6C0-864BE9F18999}"/>
              </a:ext>
            </a:extLst>
          </p:cNvPr>
          <p:cNvSpPr/>
          <p:nvPr userDrawn="1"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3">
            <a:extLst>
              <a:ext uri="{FF2B5EF4-FFF2-40B4-BE49-F238E27FC236}">
                <a16:creationId xmlns:a16="http://schemas.microsoft.com/office/drawing/2014/main" id="{F75F1AB3-BD77-426F-A297-519223CEF00E}"/>
              </a:ext>
            </a:extLst>
          </p:cNvPr>
          <p:cNvSpPr/>
          <p:nvPr userDrawn="1"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4">
            <a:extLst>
              <a:ext uri="{FF2B5EF4-FFF2-40B4-BE49-F238E27FC236}">
                <a16:creationId xmlns:a16="http://schemas.microsoft.com/office/drawing/2014/main" id="{137334AE-87AE-EE88-2AAC-67E25E503231}"/>
              </a:ext>
            </a:extLst>
          </p:cNvPr>
          <p:cNvSpPr/>
          <p:nvPr userDrawn="1"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25">
            <a:extLst>
              <a:ext uri="{FF2B5EF4-FFF2-40B4-BE49-F238E27FC236}">
                <a16:creationId xmlns:a16="http://schemas.microsoft.com/office/drawing/2014/main" id="{5FBB1E12-7F7E-383A-9199-F04C9DA51C4B}"/>
              </a:ext>
            </a:extLst>
          </p:cNvPr>
          <p:cNvSpPr/>
          <p:nvPr userDrawn="1"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26">
            <a:extLst>
              <a:ext uri="{FF2B5EF4-FFF2-40B4-BE49-F238E27FC236}">
                <a16:creationId xmlns:a16="http://schemas.microsoft.com/office/drawing/2014/main" id="{A3B7F17D-C79F-BAF9-B80B-871E3A7F92AB}"/>
              </a:ext>
            </a:extLst>
          </p:cNvPr>
          <p:cNvSpPr/>
          <p:nvPr userDrawn="1"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27">
            <a:extLst>
              <a:ext uri="{FF2B5EF4-FFF2-40B4-BE49-F238E27FC236}">
                <a16:creationId xmlns:a16="http://schemas.microsoft.com/office/drawing/2014/main" id="{06006269-15CB-3885-B602-8A28EFA49BBE}"/>
              </a:ext>
            </a:extLst>
          </p:cNvPr>
          <p:cNvSpPr/>
          <p:nvPr userDrawn="1"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28">
            <a:extLst>
              <a:ext uri="{FF2B5EF4-FFF2-40B4-BE49-F238E27FC236}">
                <a16:creationId xmlns:a16="http://schemas.microsoft.com/office/drawing/2014/main" id="{46F019B4-2D7E-A94B-1FEE-3478239721BA}"/>
              </a:ext>
            </a:extLst>
          </p:cNvPr>
          <p:cNvSpPr/>
          <p:nvPr userDrawn="1"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05BDE5-3C26-53A0-1AB5-AA3592A11E31}"/>
              </a:ext>
            </a:extLst>
          </p:cNvPr>
          <p:cNvGrpSpPr/>
          <p:nvPr userDrawn="1"/>
        </p:nvGrpSpPr>
        <p:grpSpPr>
          <a:xfrm>
            <a:off x="6450266" y="457204"/>
            <a:ext cx="4604182" cy="1184213"/>
            <a:chOff x="6450266" y="457204"/>
            <a:chExt cx="4604182" cy="1184213"/>
          </a:xfrm>
        </p:grpSpPr>
        <p:pic>
          <p:nvPicPr>
            <p:cNvPr id="22" name="object 2">
              <a:extLst>
                <a:ext uri="{FF2B5EF4-FFF2-40B4-BE49-F238E27FC236}">
                  <a16:creationId xmlns:a16="http://schemas.microsoft.com/office/drawing/2014/main" id="{D673EF19-C85D-04E0-225E-97D49E41246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2525" y="1487087"/>
              <a:ext cx="4587417" cy="154330"/>
            </a:xfrm>
            <a:prstGeom prst="rect">
              <a:avLst/>
            </a:prstGeom>
          </p:spPr>
        </p:pic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BA79F94C-D24E-A07F-3999-6E8143B92930}"/>
                </a:ext>
              </a:extLst>
            </p:cNvPr>
            <p:cNvSpPr/>
            <p:nvPr/>
          </p:nvSpPr>
          <p:spPr>
            <a:xfrm>
              <a:off x="7563213" y="874036"/>
              <a:ext cx="476884" cy="437515"/>
            </a:xfrm>
            <a:custGeom>
              <a:avLst/>
              <a:gdLst/>
              <a:ahLst/>
              <a:cxnLst/>
              <a:rect l="l" t="t" r="r" b="b"/>
              <a:pathLst>
                <a:path w="476884" h="437515">
                  <a:moveTo>
                    <a:pt x="145884" y="0"/>
                  </a:moveTo>
                  <a:lnTo>
                    <a:pt x="90223" y="9350"/>
                  </a:lnTo>
                  <a:lnTo>
                    <a:pt x="42849" y="39370"/>
                  </a:lnTo>
                  <a:lnTo>
                    <a:pt x="13449" y="81875"/>
                  </a:lnTo>
                  <a:lnTo>
                    <a:pt x="2984" y="132372"/>
                  </a:lnTo>
                  <a:lnTo>
                    <a:pt x="4055" y="151701"/>
                  </a:lnTo>
                  <a:lnTo>
                    <a:pt x="15891" y="192540"/>
                  </a:lnTo>
                  <a:lnTo>
                    <a:pt x="27711" y="212394"/>
                  </a:lnTo>
                  <a:lnTo>
                    <a:pt x="27685" y="214782"/>
                  </a:lnTo>
                  <a:lnTo>
                    <a:pt x="6983" y="253255"/>
                  </a:lnTo>
                  <a:lnTo>
                    <a:pt x="0" y="293827"/>
                  </a:lnTo>
                  <a:lnTo>
                    <a:pt x="1811" y="319227"/>
                  </a:lnTo>
                  <a:lnTo>
                    <a:pt x="20157" y="368088"/>
                  </a:lnTo>
                  <a:lnTo>
                    <a:pt x="58046" y="407374"/>
                  </a:lnTo>
                  <a:lnTo>
                    <a:pt x="109800" y="428949"/>
                  </a:lnTo>
                  <a:lnTo>
                    <a:pt x="401396" y="436930"/>
                  </a:lnTo>
                  <a:lnTo>
                    <a:pt x="403783" y="434619"/>
                  </a:lnTo>
                  <a:lnTo>
                    <a:pt x="405803" y="325729"/>
                  </a:lnTo>
                  <a:lnTo>
                    <a:pt x="293407" y="325729"/>
                  </a:lnTo>
                  <a:lnTo>
                    <a:pt x="131610" y="322732"/>
                  </a:lnTo>
                  <a:lnTo>
                    <a:pt x="111290" y="306133"/>
                  </a:lnTo>
                  <a:lnTo>
                    <a:pt x="109791" y="302806"/>
                  </a:lnTo>
                  <a:lnTo>
                    <a:pt x="109105" y="299593"/>
                  </a:lnTo>
                  <a:lnTo>
                    <a:pt x="109196" y="293827"/>
                  </a:lnTo>
                  <a:lnTo>
                    <a:pt x="109283" y="289458"/>
                  </a:lnTo>
                  <a:lnTo>
                    <a:pt x="112039" y="283311"/>
                  </a:lnTo>
                  <a:lnTo>
                    <a:pt x="122706" y="273058"/>
                  </a:lnTo>
                  <a:lnTo>
                    <a:pt x="122533" y="273058"/>
                  </a:lnTo>
                  <a:lnTo>
                    <a:pt x="129057" y="270395"/>
                  </a:lnTo>
                  <a:lnTo>
                    <a:pt x="438572" y="270395"/>
                  </a:lnTo>
                  <a:lnTo>
                    <a:pt x="439886" y="269898"/>
                  </a:lnTo>
                  <a:lnTo>
                    <a:pt x="468744" y="240938"/>
                  </a:lnTo>
                  <a:lnTo>
                    <a:pt x="476805" y="173494"/>
                  </a:lnTo>
                  <a:lnTo>
                    <a:pt x="476872" y="169964"/>
                  </a:lnTo>
                  <a:lnTo>
                    <a:pt x="474560" y="167576"/>
                  </a:lnTo>
                  <a:lnTo>
                    <a:pt x="475091" y="167576"/>
                  </a:lnTo>
                  <a:lnTo>
                    <a:pt x="133286" y="161264"/>
                  </a:lnTo>
                  <a:lnTo>
                    <a:pt x="112064" y="139242"/>
                  </a:lnTo>
                  <a:lnTo>
                    <a:pt x="112190" y="132372"/>
                  </a:lnTo>
                  <a:lnTo>
                    <a:pt x="112280" y="127342"/>
                  </a:lnTo>
                  <a:lnTo>
                    <a:pt x="115036" y="121323"/>
                  </a:lnTo>
                  <a:lnTo>
                    <a:pt x="125818" y="111366"/>
                  </a:lnTo>
                  <a:lnTo>
                    <a:pt x="132029" y="108940"/>
                  </a:lnTo>
                  <a:lnTo>
                    <a:pt x="246671" y="108940"/>
                  </a:lnTo>
                  <a:lnTo>
                    <a:pt x="250424" y="108078"/>
                  </a:lnTo>
                  <a:lnTo>
                    <a:pt x="279704" y="82162"/>
                  </a:lnTo>
                  <a:lnTo>
                    <a:pt x="285235" y="9350"/>
                  </a:lnTo>
                  <a:lnTo>
                    <a:pt x="285318" y="4927"/>
                  </a:lnTo>
                  <a:lnTo>
                    <a:pt x="283006" y="2527"/>
                  </a:lnTo>
                  <a:lnTo>
                    <a:pt x="145884" y="0"/>
                  </a:lnTo>
                  <a:close/>
                </a:path>
                <a:path w="476884" h="437515">
                  <a:moveTo>
                    <a:pt x="438572" y="270395"/>
                  </a:moveTo>
                  <a:lnTo>
                    <a:pt x="129057" y="270395"/>
                  </a:lnTo>
                  <a:lnTo>
                    <a:pt x="295211" y="273469"/>
                  </a:lnTo>
                  <a:lnTo>
                    <a:pt x="297290" y="275628"/>
                  </a:lnTo>
                  <a:lnTo>
                    <a:pt x="297188" y="293827"/>
                  </a:lnTo>
                  <a:lnTo>
                    <a:pt x="297079" y="299593"/>
                  </a:lnTo>
                  <a:lnTo>
                    <a:pt x="296956" y="306133"/>
                  </a:lnTo>
                  <a:lnTo>
                    <a:pt x="296838" y="312381"/>
                  </a:lnTo>
                  <a:lnTo>
                    <a:pt x="296745" y="317309"/>
                  </a:lnTo>
                  <a:lnTo>
                    <a:pt x="296633" y="323430"/>
                  </a:lnTo>
                  <a:lnTo>
                    <a:pt x="294246" y="325729"/>
                  </a:lnTo>
                  <a:lnTo>
                    <a:pt x="405803" y="325729"/>
                  </a:lnTo>
                  <a:lnTo>
                    <a:pt x="405923" y="319227"/>
                  </a:lnTo>
                  <a:lnTo>
                    <a:pt x="406049" y="312381"/>
                  </a:lnTo>
                  <a:lnTo>
                    <a:pt x="406165" y="306133"/>
                  </a:lnTo>
                  <a:lnTo>
                    <a:pt x="406286" y="299593"/>
                  </a:lnTo>
                  <a:lnTo>
                    <a:pt x="406392" y="293827"/>
                  </a:lnTo>
                  <a:lnTo>
                    <a:pt x="406473" y="289458"/>
                  </a:lnTo>
                  <a:lnTo>
                    <a:pt x="406586" y="283311"/>
                  </a:lnTo>
                  <a:lnTo>
                    <a:pt x="406670" y="278752"/>
                  </a:lnTo>
                  <a:lnTo>
                    <a:pt x="406728" y="275628"/>
                  </a:lnTo>
                  <a:lnTo>
                    <a:pt x="412026" y="275628"/>
                  </a:lnTo>
                  <a:lnTo>
                    <a:pt x="421846" y="275118"/>
                  </a:lnTo>
                  <a:lnTo>
                    <a:pt x="431133" y="273208"/>
                  </a:lnTo>
                  <a:lnTo>
                    <a:pt x="438572" y="270395"/>
                  </a:lnTo>
                  <a:close/>
                </a:path>
                <a:path w="476884" h="437515">
                  <a:moveTo>
                    <a:pt x="246671" y="108940"/>
                  </a:moveTo>
                  <a:lnTo>
                    <a:pt x="132029" y="108940"/>
                  </a:lnTo>
                  <a:lnTo>
                    <a:pt x="231609" y="110782"/>
                  </a:lnTo>
                  <a:lnTo>
                    <a:pt x="241156" y="110207"/>
                  </a:lnTo>
                  <a:lnTo>
                    <a:pt x="246671" y="10894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B96E5F4A-EE84-6621-0B06-51D57AB5A6EF}"/>
                </a:ext>
              </a:extLst>
            </p:cNvPr>
            <p:cNvSpPr/>
            <p:nvPr/>
          </p:nvSpPr>
          <p:spPr>
            <a:xfrm>
              <a:off x="8952797" y="866721"/>
              <a:ext cx="532765" cy="431800"/>
            </a:xfrm>
            <a:custGeom>
              <a:avLst/>
              <a:gdLst/>
              <a:ahLst/>
              <a:cxnLst/>
              <a:rect l="l" t="t" r="r" b="b"/>
              <a:pathLst>
                <a:path w="532765" h="431800">
                  <a:moveTo>
                    <a:pt x="498221" y="0"/>
                  </a:moveTo>
                  <a:lnTo>
                    <a:pt x="133172" y="0"/>
                  </a:lnTo>
                  <a:lnTo>
                    <a:pt x="106721" y="2445"/>
                  </a:lnTo>
                  <a:lnTo>
                    <a:pt x="59711" y="22015"/>
                  </a:lnTo>
                  <a:lnTo>
                    <a:pt x="22020" y="59705"/>
                  </a:lnTo>
                  <a:lnTo>
                    <a:pt x="2445" y="106721"/>
                  </a:lnTo>
                  <a:lnTo>
                    <a:pt x="0" y="133172"/>
                  </a:lnTo>
                  <a:lnTo>
                    <a:pt x="2445" y="159630"/>
                  </a:lnTo>
                  <a:lnTo>
                    <a:pt x="22020" y="206645"/>
                  </a:lnTo>
                  <a:lnTo>
                    <a:pt x="59711" y="244336"/>
                  </a:lnTo>
                  <a:lnTo>
                    <a:pt x="106721" y="263911"/>
                  </a:lnTo>
                  <a:lnTo>
                    <a:pt x="133172" y="266357"/>
                  </a:lnTo>
                  <a:lnTo>
                    <a:pt x="362546" y="266357"/>
                  </a:lnTo>
                  <a:lnTo>
                    <a:pt x="399542" y="266357"/>
                  </a:lnTo>
                  <a:lnTo>
                    <a:pt x="431596" y="290194"/>
                  </a:lnTo>
                  <a:lnTo>
                    <a:pt x="431596" y="306641"/>
                  </a:lnTo>
                  <a:lnTo>
                    <a:pt x="399542" y="330479"/>
                  </a:lnTo>
                  <a:lnTo>
                    <a:pt x="98653" y="330479"/>
                  </a:lnTo>
                  <a:lnTo>
                    <a:pt x="85625" y="331308"/>
                  </a:lnTo>
                  <a:lnTo>
                    <a:pt x="49326" y="343738"/>
                  </a:lnTo>
                  <a:lnTo>
                    <a:pt x="20478" y="369343"/>
                  </a:lnTo>
                  <a:lnTo>
                    <a:pt x="5847" y="405477"/>
                  </a:lnTo>
                  <a:lnTo>
                    <a:pt x="10556" y="418523"/>
                  </a:lnTo>
                  <a:lnTo>
                    <a:pt x="20710" y="427962"/>
                  </a:lnTo>
                  <a:lnTo>
                    <a:pt x="34861" y="431596"/>
                  </a:lnTo>
                  <a:lnTo>
                    <a:pt x="399542" y="431596"/>
                  </a:lnTo>
                  <a:lnTo>
                    <a:pt x="450481" y="421811"/>
                  </a:lnTo>
                  <a:lnTo>
                    <a:pt x="493572" y="392442"/>
                  </a:lnTo>
                  <a:lnTo>
                    <a:pt x="522930" y="349365"/>
                  </a:lnTo>
                  <a:lnTo>
                    <a:pt x="532714" y="298411"/>
                  </a:lnTo>
                  <a:lnTo>
                    <a:pt x="532059" y="285029"/>
                  </a:lnTo>
                  <a:lnTo>
                    <a:pt x="522249" y="246938"/>
                  </a:lnTo>
                  <a:lnTo>
                    <a:pt x="502350" y="214047"/>
                  </a:lnTo>
                  <a:lnTo>
                    <a:pt x="463236" y="181865"/>
                  </a:lnTo>
                  <a:lnTo>
                    <a:pt x="426051" y="167935"/>
                  </a:lnTo>
                  <a:lnTo>
                    <a:pt x="399542" y="165239"/>
                  </a:lnTo>
                  <a:lnTo>
                    <a:pt x="133172" y="165239"/>
                  </a:lnTo>
                  <a:lnTo>
                    <a:pt x="125911" y="164622"/>
                  </a:lnTo>
                  <a:lnTo>
                    <a:pt x="101117" y="141401"/>
                  </a:lnTo>
                  <a:lnTo>
                    <a:pt x="101117" y="124955"/>
                  </a:lnTo>
                  <a:lnTo>
                    <a:pt x="133172" y="100495"/>
                  </a:lnTo>
                  <a:lnTo>
                    <a:pt x="434073" y="100495"/>
                  </a:lnTo>
                  <a:lnTo>
                    <a:pt x="453935" y="98684"/>
                  </a:lnTo>
                  <a:lnTo>
                    <a:pt x="504050" y="71513"/>
                  </a:lnTo>
                  <a:lnTo>
                    <a:pt x="525602" y="39014"/>
                  </a:lnTo>
                  <a:lnTo>
                    <a:pt x="527317" y="25010"/>
                  </a:lnTo>
                  <a:lnTo>
                    <a:pt x="522284" y="12477"/>
                  </a:lnTo>
                  <a:lnTo>
                    <a:pt x="512064" y="3459"/>
                  </a:lnTo>
                  <a:lnTo>
                    <a:pt x="498221" y="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0E680349-EB82-6CE9-8792-03763900A660}"/>
                </a:ext>
              </a:extLst>
            </p:cNvPr>
            <p:cNvSpPr/>
            <p:nvPr/>
          </p:nvSpPr>
          <p:spPr>
            <a:xfrm>
              <a:off x="9532988" y="866711"/>
              <a:ext cx="1521460" cy="432434"/>
            </a:xfrm>
            <a:custGeom>
              <a:avLst/>
              <a:gdLst/>
              <a:ahLst/>
              <a:cxnLst/>
              <a:rect l="l" t="t" r="r" b="b"/>
              <a:pathLst>
                <a:path w="1521459" h="432434">
                  <a:moveTo>
                    <a:pt x="475386" y="167068"/>
                  </a:moveTo>
                  <a:lnTo>
                    <a:pt x="473710" y="165252"/>
                  </a:lnTo>
                  <a:lnTo>
                    <a:pt x="98653" y="165252"/>
                  </a:lnTo>
                  <a:lnTo>
                    <a:pt x="60883" y="172504"/>
                  </a:lnTo>
                  <a:lnTo>
                    <a:pt x="28981" y="194221"/>
                  </a:lnTo>
                  <a:lnTo>
                    <a:pt x="7251" y="226301"/>
                  </a:lnTo>
                  <a:lnTo>
                    <a:pt x="50" y="264007"/>
                  </a:lnTo>
                  <a:lnTo>
                    <a:pt x="0" y="430009"/>
                  </a:lnTo>
                  <a:lnTo>
                    <a:pt x="1600" y="431609"/>
                  </a:lnTo>
                  <a:lnTo>
                    <a:pt x="371932" y="431609"/>
                  </a:lnTo>
                  <a:lnTo>
                    <a:pt x="394982" y="429247"/>
                  </a:lnTo>
                  <a:lnTo>
                    <a:pt x="436537" y="410718"/>
                  </a:lnTo>
                  <a:lnTo>
                    <a:pt x="462470" y="381393"/>
                  </a:lnTo>
                  <a:lnTo>
                    <a:pt x="475322" y="334213"/>
                  </a:lnTo>
                  <a:lnTo>
                    <a:pt x="475386" y="332181"/>
                  </a:lnTo>
                  <a:lnTo>
                    <a:pt x="473710" y="330492"/>
                  </a:lnTo>
                  <a:lnTo>
                    <a:pt x="102108" y="330492"/>
                  </a:lnTo>
                  <a:lnTo>
                    <a:pt x="100507" y="328879"/>
                  </a:lnTo>
                  <a:lnTo>
                    <a:pt x="100507" y="278701"/>
                  </a:lnTo>
                  <a:lnTo>
                    <a:pt x="102235" y="274599"/>
                  </a:lnTo>
                  <a:lnTo>
                    <a:pt x="109232" y="268020"/>
                  </a:lnTo>
                  <a:lnTo>
                    <a:pt x="113449" y="266369"/>
                  </a:lnTo>
                  <a:lnTo>
                    <a:pt x="371932" y="266369"/>
                  </a:lnTo>
                  <a:lnTo>
                    <a:pt x="394982" y="264007"/>
                  </a:lnTo>
                  <a:lnTo>
                    <a:pt x="436537" y="245478"/>
                  </a:lnTo>
                  <a:lnTo>
                    <a:pt x="462470" y="216141"/>
                  </a:lnTo>
                  <a:lnTo>
                    <a:pt x="475322" y="168973"/>
                  </a:lnTo>
                  <a:lnTo>
                    <a:pt x="475386" y="167068"/>
                  </a:lnTo>
                  <a:close/>
                </a:path>
                <a:path w="1521459" h="432434">
                  <a:moveTo>
                    <a:pt x="475386" y="0"/>
                  </a:moveTo>
                  <a:lnTo>
                    <a:pt x="98653" y="0"/>
                  </a:lnTo>
                  <a:lnTo>
                    <a:pt x="78574" y="1854"/>
                  </a:lnTo>
                  <a:lnTo>
                    <a:pt x="78892" y="1854"/>
                  </a:lnTo>
                  <a:lnTo>
                    <a:pt x="60883" y="7251"/>
                  </a:lnTo>
                  <a:lnTo>
                    <a:pt x="28981" y="28981"/>
                  </a:lnTo>
                  <a:lnTo>
                    <a:pt x="7251" y="60896"/>
                  </a:lnTo>
                  <a:lnTo>
                    <a:pt x="0" y="98704"/>
                  </a:lnTo>
                  <a:lnTo>
                    <a:pt x="0" y="100507"/>
                  </a:lnTo>
                  <a:lnTo>
                    <a:pt x="376110" y="100507"/>
                  </a:lnTo>
                  <a:lnTo>
                    <a:pt x="395998" y="98704"/>
                  </a:lnTo>
                  <a:lnTo>
                    <a:pt x="446392" y="71526"/>
                  </a:lnTo>
                  <a:lnTo>
                    <a:pt x="468134" y="39624"/>
                  </a:lnTo>
                  <a:lnTo>
                    <a:pt x="475386" y="1854"/>
                  </a:lnTo>
                  <a:lnTo>
                    <a:pt x="475386" y="0"/>
                  </a:lnTo>
                  <a:close/>
                </a:path>
                <a:path w="1521459" h="432434">
                  <a:moveTo>
                    <a:pt x="986599" y="16090"/>
                  </a:moveTo>
                  <a:lnTo>
                    <a:pt x="982573" y="7912"/>
                  </a:lnTo>
                  <a:lnTo>
                    <a:pt x="975423" y="2171"/>
                  </a:lnTo>
                  <a:lnTo>
                    <a:pt x="966114" y="12"/>
                  </a:lnTo>
                  <a:lnTo>
                    <a:pt x="598068" y="12"/>
                  </a:lnTo>
                  <a:lnTo>
                    <a:pt x="559841" y="7708"/>
                  </a:lnTo>
                  <a:lnTo>
                    <a:pt x="528091" y="28994"/>
                  </a:lnTo>
                  <a:lnTo>
                    <a:pt x="507123" y="61048"/>
                  </a:lnTo>
                  <a:lnTo>
                    <a:pt x="502424" y="84404"/>
                  </a:lnTo>
                  <a:lnTo>
                    <a:pt x="506437" y="92608"/>
                  </a:lnTo>
                  <a:lnTo>
                    <a:pt x="513600" y="98348"/>
                  </a:lnTo>
                  <a:lnTo>
                    <a:pt x="522922" y="100520"/>
                  </a:lnTo>
                  <a:lnTo>
                    <a:pt x="673354" y="100520"/>
                  </a:lnTo>
                  <a:lnTo>
                    <a:pt x="681494" y="102158"/>
                  </a:lnTo>
                  <a:lnTo>
                    <a:pt x="688136" y="106641"/>
                  </a:lnTo>
                  <a:lnTo>
                    <a:pt x="692619" y="113284"/>
                  </a:lnTo>
                  <a:lnTo>
                    <a:pt x="694258" y="121424"/>
                  </a:lnTo>
                  <a:lnTo>
                    <a:pt x="694258" y="332968"/>
                  </a:lnTo>
                  <a:lnTo>
                    <a:pt x="696087" y="352577"/>
                  </a:lnTo>
                  <a:lnTo>
                    <a:pt x="723544" y="402640"/>
                  </a:lnTo>
                  <a:lnTo>
                    <a:pt x="756780" y="424688"/>
                  </a:lnTo>
                  <a:lnTo>
                    <a:pt x="778789" y="428688"/>
                  </a:lnTo>
                  <a:lnTo>
                    <a:pt x="786917" y="424649"/>
                  </a:lnTo>
                  <a:lnTo>
                    <a:pt x="792607" y="417512"/>
                  </a:lnTo>
                  <a:lnTo>
                    <a:pt x="794753" y="408241"/>
                  </a:lnTo>
                  <a:lnTo>
                    <a:pt x="794753" y="121424"/>
                  </a:lnTo>
                  <a:lnTo>
                    <a:pt x="796404" y="113284"/>
                  </a:lnTo>
                  <a:lnTo>
                    <a:pt x="800887" y="106641"/>
                  </a:lnTo>
                  <a:lnTo>
                    <a:pt x="807529" y="102158"/>
                  </a:lnTo>
                  <a:lnTo>
                    <a:pt x="815657" y="100520"/>
                  </a:lnTo>
                  <a:lnTo>
                    <a:pt x="890955" y="100520"/>
                  </a:lnTo>
                  <a:lnTo>
                    <a:pt x="900988" y="100037"/>
                  </a:lnTo>
                  <a:lnTo>
                    <a:pt x="938276" y="88607"/>
                  </a:lnTo>
                  <a:lnTo>
                    <a:pt x="972794" y="57200"/>
                  </a:lnTo>
                  <a:lnTo>
                    <a:pt x="986536" y="25577"/>
                  </a:lnTo>
                  <a:lnTo>
                    <a:pt x="986599" y="16090"/>
                  </a:lnTo>
                  <a:close/>
                </a:path>
                <a:path w="1521459" h="432434">
                  <a:moveTo>
                    <a:pt x="1520990" y="419849"/>
                  </a:moveTo>
                  <a:lnTo>
                    <a:pt x="1519339" y="413626"/>
                  </a:lnTo>
                  <a:lnTo>
                    <a:pt x="1281963" y="2336"/>
                  </a:lnTo>
                  <a:lnTo>
                    <a:pt x="1277937" y="12"/>
                  </a:lnTo>
                  <a:lnTo>
                    <a:pt x="1166774" y="12"/>
                  </a:lnTo>
                  <a:lnTo>
                    <a:pt x="1162748" y="2336"/>
                  </a:lnTo>
                  <a:lnTo>
                    <a:pt x="925385" y="413626"/>
                  </a:lnTo>
                  <a:lnTo>
                    <a:pt x="923721" y="419849"/>
                  </a:lnTo>
                  <a:lnTo>
                    <a:pt x="925309" y="425704"/>
                  </a:lnTo>
                  <a:lnTo>
                    <a:pt x="929500" y="430098"/>
                  </a:lnTo>
                  <a:lnTo>
                    <a:pt x="935672" y="431927"/>
                  </a:lnTo>
                  <a:lnTo>
                    <a:pt x="961948" y="432244"/>
                  </a:lnTo>
                  <a:lnTo>
                    <a:pt x="984872" y="430695"/>
                  </a:lnTo>
                  <a:lnTo>
                    <a:pt x="1026490" y="418160"/>
                  </a:lnTo>
                  <a:lnTo>
                    <a:pt x="1055776" y="389280"/>
                  </a:lnTo>
                  <a:lnTo>
                    <a:pt x="1211503" y="118859"/>
                  </a:lnTo>
                  <a:lnTo>
                    <a:pt x="1216126" y="114274"/>
                  </a:lnTo>
                  <a:lnTo>
                    <a:pt x="1222070" y="112737"/>
                  </a:lnTo>
                  <a:lnTo>
                    <a:pt x="1228013" y="114261"/>
                  </a:lnTo>
                  <a:lnTo>
                    <a:pt x="1232636" y="118833"/>
                  </a:lnTo>
                  <a:lnTo>
                    <a:pt x="1388935" y="389280"/>
                  </a:lnTo>
                  <a:lnTo>
                    <a:pt x="1393558" y="395554"/>
                  </a:lnTo>
                  <a:lnTo>
                    <a:pt x="1423974" y="421144"/>
                  </a:lnTo>
                  <a:lnTo>
                    <a:pt x="1482763" y="432244"/>
                  </a:lnTo>
                  <a:lnTo>
                    <a:pt x="1508760" y="431927"/>
                  </a:lnTo>
                  <a:lnTo>
                    <a:pt x="1515224" y="430098"/>
                  </a:lnTo>
                  <a:lnTo>
                    <a:pt x="1519415" y="425704"/>
                  </a:lnTo>
                  <a:lnTo>
                    <a:pt x="1520990" y="419849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6">
              <a:extLst>
                <a:ext uri="{FF2B5EF4-FFF2-40B4-BE49-F238E27FC236}">
                  <a16:creationId xmlns:a16="http://schemas.microsoft.com/office/drawing/2014/main" id="{19685A84-D88F-EE74-1AF0-5E4E9CCD60DE}"/>
                </a:ext>
              </a:extLst>
            </p:cNvPr>
            <p:cNvSpPr/>
            <p:nvPr/>
          </p:nvSpPr>
          <p:spPr>
            <a:xfrm>
              <a:off x="8079262" y="896692"/>
              <a:ext cx="817880" cy="414655"/>
            </a:xfrm>
            <a:custGeom>
              <a:avLst/>
              <a:gdLst/>
              <a:ahLst/>
              <a:cxnLst/>
              <a:rect l="l" t="t" r="r" b="b"/>
              <a:pathLst>
                <a:path w="817879" h="414655">
                  <a:moveTo>
                    <a:pt x="581367" y="0"/>
                  </a:moveTo>
                  <a:lnTo>
                    <a:pt x="474205" y="0"/>
                  </a:lnTo>
                  <a:lnTo>
                    <a:pt x="470700" y="2019"/>
                  </a:lnTo>
                  <a:lnTo>
                    <a:pt x="414210" y="100596"/>
                  </a:lnTo>
                  <a:lnTo>
                    <a:pt x="404012" y="100609"/>
                  </a:lnTo>
                  <a:lnTo>
                    <a:pt x="346976" y="2006"/>
                  </a:lnTo>
                  <a:lnTo>
                    <a:pt x="343484" y="0"/>
                  </a:lnTo>
                  <a:lnTo>
                    <a:pt x="236308" y="0"/>
                  </a:lnTo>
                  <a:lnTo>
                    <a:pt x="232816" y="2019"/>
                  </a:lnTo>
                  <a:lnTo>
                    <a:pt x="0" y="405396"/>
                  </a:lnTo>
                  <a:lnTo>
                    <a:pt x="5092" y="414210"/>
                  </a:lnTo>
                  <a:lnTo>
                    <a:pt x="51714" y="414210"/>
                  </a:lnTo>
                  <a:lnTo>
                    <a:pt x="64456" y="413434"/>
                  </a:lnTo>
                  <a:lnTo>
                    <a:pt x="109615" y="394950"/>
                  </a:lnTo>
                  <a:lnTo>
                    <a:pt x="285089" y="105854"/>
                  </a:lnTo>
                  <a:lnTo>
                    <a:pt x="295274" y="105867"/>
                  </a:lnTo>
                  <a:lnTo>
                    <a:pt x="351751" y="203911"/>
                  </a:lnTo>
                  <a:lnTo>
                    <a:pt x="351751" y="207937"/>
                  </a:lnTo>
                  <a:lnTo>
                    <a:pt x="237870" y="405396"/>
                  </a:lnTo>
                  <a:lnTo>
                    <a:pt x="242963" y="414210"/>
                  </a:lnTo>
                  <a:lnTo>
                    <a:pt x="289598" y="414210"/>
                  </a:lnTo>
                  <a:lnTo>
                    <a:pt x="302580" y="413434"/>
                  </a:lnTo>
                  <a:lnTo>
                    <a:pt x="347659" y="394950"/>
                  </a:lnTo>
                  <a:lnTo>
                    <a:pt x="522973" y="105283"/>
                  </a:lnTo>
                  <a:lnTo>
                    <a:pt x="533171" y="105295"/>
                  </a:lnTo>
                  <a:lnTo>
                    <a:pt x="683704" y="366877"/>
                  </a:lnTo>
                  <a:lnTo>
                    <a:pt x="718311" y="401789"/>
                  </a:lnTo>
                  <a:lnTo>
                    <a:pt x="765949" y="414210"/>
                  </a:lnTo>
                  <a:lnTo>
                    <a:pt x="812571" y="414210"/>
                  </a:lnTo>
                  <a:lnTo>
                    <a:pt x="817664" y="405396"/>
                  </a:lnTo>
                  <a:lnTo>
                    <a:pt x="584860" y="2019"/>
                  </a:lnTo>
                  <a:lnTo>
                    <a:pt x="581367" y="0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5D4E2E90-CDF9-29F8-BB2E-B5B4F200D853}"/>
                </a:ext>
              </a:extLst>
            </p:cNvPr>
            <p:cNvSpPr/>
            <p:nvPr/>
          </p:nvSpPr>
          <p:spPr>
            <a:xfrm>
              <a:off x="6450266" y="844498"/>
              <a:ext cx="1071245" cy="467359"/>
            </a:xfrm>
            <a:custGeom>
              <a:avLst/>
              <a:gdLst/>
              <a:ahLst/>
              <a:cxnLst/>
              <a:rect l="l" t="t" r="r" b="b"/>
              <a:pathLst>
                <a:path w="1071245" h="467359">
                  <a:moveTo>
                    <a:pt x="503262" y="172135"/>
                  </a:moveTo>
                  <a:lnTo>
                    <a:pt x="220865" y="172135"/>
                  </a:lnTo>
                  <a:lnTo>
                    <a:pt x="206159" y="174066"/>
                  </a:lnTo>
                  <a:lnTo>
                    <a:pt x="168630" y="202844"/>
                  </a:lnTo>
                  <a:lnTo>
                    <a:pt x="148272" y="255917"/>
                  </a:lnTo>
                  <a:lnTo>
                    <a:pt x="146913" y="278650"/>
                  </a:lnTo>
                  <a:lnTo>
                    <a:pt x="428840" y="278650"/>
                  </a:lnTo>
                  <a:lnTo>
                    <a:pt x="470090" y="261378"/>
                  </a:lnTo>
                  <a:lnTo>
                    <a:pt x="497827" y="214122"/>
                  </a:lnTo>
                  <a:lnTo>
                    <a:pt x="503262" y="172135"/>
                  </a:lnTo>
                  <a:close/>
                </a:path>
                <a:path w="1071245" h="467359">
                  <a:moveTo>
                    <a:pt x="514096" y="6858"/>
                  </a:moveTo>
                  <a:lnTo>
                    <a:pt x="508622" y="0"/>
                  </a:lnTo>
                  <a:lnTo>
                    <a:pt x="215684" y="0"/>
                  </a:lnTo>
                  <a:lnTo>
                    <a:pt x="143522" y="13398"/>
                  </a:lnTo>
                  <a:lnTo>
                    <a:pt x="79286" y="53555"/>
                  </a:lnTo>
                  <a:lnTo>
                    <a:pt x="44589" y="93726"/>
                  </a:lnTo>
                  <a:lnTo>
                    <a:pt x="19812" y="138112"/>
                  </a:lnTo>
                  <a:lnTo>
                    <a:pt x="4953" y="186740"/>
                  </a:lnTo>
                  <a:lnTo>
                    <a:pt x="0" y="239585"/>
                  </a:lnTo>
                  <a:lnTo>
                    <a:pt x="952" y="460946"/>
                  </a:lnTo>
                  <a:lnTo>
                    <a:pt x="6692" y="466953"/>
                  </a:lnTo>
                  <a:lnTo>
                    <a:pt x="13385" y="466369"/>
                  </a:lnTo>
                  <a:lnTo>
                    <a:pt x="57480" y="461441"/>
                  </a:lnTo>
                  <a:lnTo>
                    <a:pt x="88646" y="430999"/>
                  </a:lnTo>
                  <a:lnTo>
                    <a:pt x="90081" y="391452"/>
                  </a:lnTo>
                  <a:lnTo>
                    <a:pt x="90081" y="291033"/>
                  </a:lnTo>
                  <a:lnTo>
                    <a:pt x="90906" y="256374"/>
                  </a:lnTo>
                  <a:lnTo>
                    <a:pt x="97561" y="205282"/>
                  </a:lnTo>
                  <a:lnTo>
                    <a:pt x="116751" y="164503"/>
                  </a:lnTo>
                  <a:lnTo>
                    <a:pt x="153225" y="126098"/>
                  </a:lnTo>
                  <a:lnTo>
                    <a:pt x="187858" y="106603"/>
                  </a:lnTo>
                  <a:lnTo>
                    <a:pt x="233565" y="100266"/>
                  </a:lnTo>
                  <a:lnTo>
                    <a:pt x="267754" y="99364"/>
                  </a:lnTo>
                  <a:lnTo>
                    <a:pt x="273037" y="99542"/>
                  </a:lnTo>
                  <a:lnTo>
                    <a:pt x="436321" y="100622"/>
                  </a:lnTo>
                  <a:lnTo>
                    <a:pt x="472795" y="91097"/>
                  </a:lnTo>
                  <a:lnTo>
                    <a:pt x="495617" y="68046"/>
                  </a:lnTo>
                  <a:lnTo>
                    <a:pt x="508012" y="39776"/>
                  </a:lnTo>
                  <a:lnTo>
                    <a:pt x="513143" y="14617"/>
                  </a:lnTo>
                  <a:lnTo>
                    <a:pt x="514096" y="6858"/>
                  </a:lnTo>
                  <a:close/>
                </a:path>
                <a:path w="1071245" h="467359">
                  <a:moveTo>
                    <a:pt x="1071029" y="158534"/>
                  </a:moveTo>
                  <a:lnTo>
                    <a:pt x="1066317" y="118275"/>
                  </a:lnTo>
                  <a:lnTo>
                    <a:pt x="1052195" y="81102"/>
                  </a:lnTo>
                  <a:lnTo>
                    <a:pt x="1030135" y="49250"/>
                  </a:lnTo>
                  <a:lnTo>
                    <a:pt x="985354" y="15900"/>
                  </a:lnTo>
                  <a:lnTo>
                    <a:pt x="932192" y="4318"/>
                  </a:lnTo>
                  <a:lnTo>
                    <a:pt x="560463" y="4318"/>
                  </a:lnTo>
                  <a:lnTo>
                    <a:pt x="555980" y="10655"/>
                  </a:lnTo>
                  <a:lnTo>
                    <a:pt x="555802" y="18059"/>
                  </a:lnTo>
                  <a:lnTo>
                    <a:pt x="556564" y="34582"/>
                  </a:lnTo>
                  <a:lnTo>
                    <a:pt x="575043" y="83680"/>
                  </a:lnTo>
                  <a:lnTo>
                    <a:pt x="607021" y="107429"/>
                  </a:lnTo>
                  <a:lnTo>
                    <a:pt x="649249" y="110832"/>
                  </a:lnTo>
                  <a:lnTo>
                    <a:pt x="932192" y="110832"/>
                  </a:lnTo>
                  <a:lnTo>
                    <a:pt x="968260" y="133565"/>
                  </a:lnTo>
                  <a:lnTo>
                    <a:pt x="974547" y="158864"/>
                  </a:lnTo>
                  <a:lnTo>
                    <a:pt x="973848" y="167652"/>
                  </a:lnTo>
                  <a:lnTo>
                    <a:pt x="949985" y="202552"/>
                  </a:lnTo>
                  <a:lnTo>
                    <a:pt x="932192" y="206235"/>
                  </a:lnTo>
                  <a:lnTo>
                    <a:pt x="578535" y="206235"/>
                  </a:lnTo>
                  <a:lnTo>
                    <a:pt x="569417" y="208280"/>
                  </a:lnTo>
                  <a:lnTo>
                    <a:pt x="561975" y="213855"/>
                  </a:lnTo>
                  <a:lnTo>
                    <a:pt x="556958" y="222110"/>
                  </a:lnTo>
                  <a:lnTo>
                    <a:pt x="555129" y="232232"/>
                  </a:lnTo>
                  <a:lnTo>
                    <a:pt x="555523" y="458660"/>
                  </a:lnTo>
                  <a:lnTo>
                    <a:pt x="560819" y="466686"/>
                  </a:lnTo>
                  <a:lnTo>
                    <a:pt x="567347" y="466407"/>
                  </a:lnTo>
                  <a:lnTo>
                    <a:pt x="615467" y="452564"/>
                  </a:lnTo>
                  <a:lnTo>
                    <a:pt x="647598" y="409778"/>
                  </a:lnTo>
                  <a:lnTo>
                    <a:pt x="651611" y="357187"/>
                  </a:lnTo>
                  <a:lnTo>
                    <a:pt x="651611" y="319049"/>
                  </a:lnTo>
                  <a:lnTo>
                    <a:pt x="656678" y="313410"/>
                  </a:lnTo>
                  <a:lnTo>
                    <a:pt x="932192" y="313410"/>
                  </a:lnTo>
                  <a:lnTo>
                    <a:pt x="959700" y="310578"/>
                  </a:lnTo>
                  <a:lnTo>
                    <a:pt x="1008672" y="287870"/>
                  </a:lnTo>
                  <a:lnTo>
                    <a:pt x="1048016" y="244119"/>
                  </a:lnTo>
                  <a:lnTo>
                    <a:pt x="1068463" y="189395"/>
                  </a:lnTo>
                  <a:lnTo>
                    <a:pt x="1071029" y="158534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8" name="object 8">
              <a:extLst>
                <a:ext uri="{FF2B5EF4-FFF2-40B4-BE49-F238E27FC236}">
                  <a16:creationId xmlns:a16="http://schemas.microsoft.com/office/drawing/2014/main" id="{A15AF405-F438-702C-2518-EF74E1DECB0E}"/>
                </a:ext>
              </a:extLst>
            </p:cNvPr>
            <p:cNvGrpSpPr/>
            <p:nvPr/>
          </p:nvGrpSpPr>
          <p:grpSpPr>
            <a:xfrm>
              <a:off x="7694839" y="457204"/>
              <a:ext cx="626745" cy="521970"/>
              <a:chOff x="7694839" y="457204"/>
              <a:chExt cx="626745" cy="521970"/>
            </a:xfrm>
          </p:grpSpPr>
          <p:sp>
            <p:nvSpPr>
              <p:cNvPr id="29" name="object 9">
                <a:extLst>
                  <a:ext uri="{FF2B5EF4-FFF2-40B4-BE49-F238E27FC236}">
                    <a16:creationId xmlns:a16="http://schemas.microsoft.com/office/drawing/2014/main" id="{1C5B1E59-12C9-693F-DD69-302E7F69795E}"/>
                  </a:ext>
                </a:extLst>
              </p:cNvPr>
              <p:cNvSpPr/>
              <p:nvPr/>
            </p:nvSpPr>
            <p:spPr>
              <a:xfrm>
                <a:off x="7694839" y="625107"/>
                <a:ext cx="468630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354330">
                    <a:moveTo>
                      <a:pt x="93141" y="0"/>
                    </a:moveTo>
                    <a:lnTo>
                      <a:pt x="41621" y="3495"/>
                    </a:lnTo>
                    <a:lnTo>
                      <a:pt x="1650" y="11163"/>
                    </a:lnTo>
                    <a:lnTo>
                      <a:pt x="0" y="13855"/>
                    </a:lnTo>
                    <a:lnTo>
                      <a:pt x="1295" y="19227"/>
                    </a:lnTo>
                    <a:lnTo>
                      <a:pt x="4000" y="20878"/>
                    </a:lnTo>
                    <a:lnTo>
                      <a:pt x="6680" y="20231"/>
                    </a:lnTo>
                    <a:lnTo>
                      <a:pt x="24662" y="16370"/>
                    </a:lnTo>
                    <a:lnTo>
                      <a:pt x="42970" y="13396"/>
                    </a:lnTo>
                    <a:lnTo>
                      <a:pt x="61583" y="11335"/>
                    </a:lnTo>
                    <a:lnTo>
                      <a:pt x="84721" y="10071"/>
                    </a:lnTo>
                    <a:lnTo>
                      <a:pt x="93141" y="9994"/>
                    </a:lnTo>
                    <a:lnTo>
                      <a:pt x="140305" y="13023"/>
                    </a:lnTo>
                    <a:lnTo>
                      <a:pt x="185731" y="21863"/>
                    </a:lnTo>
                    <a:lnTo>
                      <a:pt x="229027" y="36149"/>
                    </a:lnTo>
                    <a:lnTo>
                      <a:pt x="269799" y="55512"/>
                    </a:lnTo>
                    <a:lnTo>
                      <a:pt x="307656" y="79587"/>
                    </a:lnTo>
                    <a:lnTo>
                      <a:pt x="342204" y="108005"/>
                    </a:lnTo>
                    <a:lnTo>
                      <a:pt x="373051" y="140400"/>
                    </a:lnTo>
                    <a:lnTo>
                      <a:pt x="399803" y="176406"/>
                    </a:lnTo>
                    <a:lnTo>
                      <a:pt x="422068" y="215654"/>
                    </a:lnTo>
                    <a:lnTo>
                      <a:pt x="439453" y="257778"/>
                    </a:lnTo>
                    <a:lnTo>
                      <a:pt x="451566" y="302411"/>
                    </a:lnTo>
                    <a:lnTo>
                      <a:pt x="458012" y="349186"/>
                    </a:lnTo>
                    <a:lnTo>
                      <a:pt x="458203" y="351942"/>
                    </a:lnTo>
                    <a:lnTo>
                      <a:pt x="460603" y="354012"/>
                    </a:lnTo>
                    <a:lnTo>
                      <a:pt x="466102" y="353606"/>
                    </a:lnTo>
                    <a:lnTo>
                      <a:pt x="468172" y="351205"/>
                    </a:lnTo>
                    <a:lnTo>
                      <a:pt x="467982" y="348462"/>
                    </a:lnTo>
                    <a:lnTo>
                      <a:pt x="461357" y="300403"/>
                    </a:lnTo>
                    <a:lnTo>
                      <a:pt x="448913" y="254547"/>
                    </a:lnTo>
                    <a:lnTo>
                      <a:pt x="431053" y="211271"/>
                    </a:lnTo>
                    <a:lnTo>
                      <a:pt x="408181" y="170950"/>
                    </a:lnTo>
                    <a:lnTo>
                      <a:pt x="380700" y="133962"/>
                    </a:lnTo>
                    <a:lnTo>
                      <a:pt x="349013" y="100684"/>
                    </a:lnTo>
                    <a:lnTo>
                      <a:pt x="313523" y="71491"/>
                    </a:lnTo>
                    <a:lnTo>
                      <a:pt x="274633" y="46761"/>
                    </a:lnTo>
                    <a:lnTo>
                      <a:pt x="232747" y="26870"/>
                    </a:lnTo>
                    <a:lnTo>
                      <a:pt x="188268" y="12195"/>
                    </a:lnTo>
                    <a:lnTo>
                      <a:pt x="141598" y="3113"/>
                    </a:lnTo>
                    <a:lnTo>
                      <a:pt x="93141" y="0"/>
                    </a:lnTo>
                    <a:close/>
                  </a:path>
                </a:pathLst>
              </a:custGeom>
              <a:solidFill>
                <a:srgbClr val="90A2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0" name="object 10">
                <a:extLst>
                  <a:ext uri="{FF2B5EF4-FFF2-40B4-BE49-F238E27FC236}">
                    <a16:creationId xmlns:a16="http://schemas.microsoft.com/office/drawing/2014/main" id="{D500EFAB-9C2E-17F0-7E5D-570D03A650D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840404" y="457204"/>
                <a:ext cx="481139" cy="470770"/>
              </a:xfrm>
              <a:prstGeom prst="rect">
                <a:avLst/>
              </a:prstGeom>
            </p:spPr>
          </p:pic>
        </p:grpSp>
      </p:grpSp>
      <p:sp>
        <p:nvSpPr>
          <p:cNvPr id="31" name="Holder 2">
            <a:extLst>
              <a:ext uri="{FF2B5EF4-FFF2-40B4-BE49-F238E27FC236}">
                <a16:creationId xmlns:a16="http://schemas.microsoft.com/office/drawing/2014/main" id="{DB7825D5-6154-438A-FDBB-18C2D9638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0457" y="4107783"/>
            <a:ext cx="9256627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2" name="Holder 3">
            <a:extLst>
              <a:ext uri="{FF2B5EF4-FFF2-40B4-BE49-F238E27FC236}">
                <a16:creationId xmlns:a16="http://schemas.microsoft.com/office/drawing/2014/main" id="{60DC9330-1A3E-93C6-4AA9-CBEF623614BA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790457" y="5926423"/>
            <a:ext cx="92566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8700" y="390144"/>
            <a:ext cx="12912090" cy="83099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68701" y="2243328"/>
            <a:ext cx="1291209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6" name="Picture 5" descr="A row of boxes on a shelf&#10;&#10;AI-generated content may be incorrect.">
            <a:extLst>
              <a:ext uri="{FF2B5EF4-FFF2-40B4-BE49-F238E27FC236}">
                <a16:creationId xmlns:a16="http://schemas.microsoft.com/office/drawing/2014/main" id="{5D6329DD-4BCA-287B-7479-A2CFEDE9D6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2" r="47767"/>
          <a:stretch>
            <a:fillRect/>
          </a:stretch>
        </p:blipFill>
        <p:spPr>
          <a:xfrm>
            <a:off x="-25952" y="0"/>
            <a:ext cx="3366052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9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8700" y="390144"/>
            <a:ext cx="12912090" cy="83099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68701" y="2243328"/>
            <a:ext cx="1291209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7" name="Picture 6" descr="A machine in a factory&#10;&#10;AI-generated content may be incorrect.">
            <a:extLst>
              <a:ext uri="{FF2B5EF4-FFF2-40B4-BE49-F238E27FC236}">
                <a16:creationId xmlns:a16="http://schemas.microsoft.com/office/drawing/2014/main" id="{24F77390-74D9-1274-D679-84383559E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7"/>
          <a:stretch>
            <a:fillRect/>
          </a:stretch>
        </p:blipFill>
        <p:spPr>
          <a:xfrm>
            <a:off x="-42339" y="0"/>
            <a:ext cx="336605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47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virtual reality goggles&#10;&#10;AI-generated content may be incorrect.">
            <a:extLst>
              <a:ext uri="{FF2B5EF4-FFF2-40B4-BE49-F238E27FC236}">
                <a16:creationId xmlns:a16="http://schemas.microsoft.com/office/drawing/2014/main" id="{571339E0-4586-DC87-1089-EE6AD297F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8" name="bg object 16">
            <a:extLst>
              <a:ext uri="{FF2B5EF4-FFF2-40B4-BE49-F238E27FC236}">
                <a16:creationId xmlns:a16="http://schemas.microsoft.com/office/drawing/2014/main" id="{14A9C16E-FB8B-A160-DCF5-99369F3BF03C}"/>
              </a:ext>
            </a:extLst>
          </p:cNvPr>
          <p:cNvSpPr/>
          <p:nvPr userDrawn="1"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bg object 17">
            <a:extLst>
              <a:ext uri="{FF2B5EF4-FFF2-40B4-BE49-F238E27FC236}">
                <a16:creationId xmlns:a16="http://schemas.microsoft.com/office/drawing/2014/main" id="{CD01E000-999C-1A10-F90A-D272B01DD567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10" name="bg object 18">
            <a:extLst>
              <a:ext uri="{FF2B5EF4-FFF2-40B4-BE49-F238E27FC236}">
                <a16:creationId xmlns:a16="http://schemas.microsoft.com/office/drawing/2014/main" id="{2EC4A18D-4C6D-03E7-ABD2-0E591629E3D5}"/>
              </a:ext>
            </a:extLst>
          </p:cNvPr>
          <p:cNvSpPr/>
          <p:nvPr userDrawn="1"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19">
            <a:extLst>
              <a:ext uri="{FF2B5EF4-FFF2-40B4-BE49-F238E27FC236}">
                <a16:creationId xmlns:a16="http://schemas.microsoft.com/office/drawing/2014/main" id="{888FFA5F-6CC5-A593-D97C-C9241B529128}"/>
              </a:ext>
            </a:extLst>
          </p:cNvPr>
          <p:cNvSpPr/>
          <p:nvPr userDrawn="1"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0">
            <a:extLst>
              <a:ext uri="{FF2B5EF4-FFF2-40B4-BE49-F238E27FC236}">
                <a16:creationId xmlns:a16="http://schemas.microsoft.com/office/drawing/2014/main" id="{55C924B4-C369-FBAC-6659-827AC03E80AF}"/>
              </a:ext>
            </a:extLst>
          </p:cNvPr>
          <p:cNvSpPr/>
          <p:nvPr userDrawn="1"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1">
            <a:extLst>
              <a:ext uri="{FF2B5EF4-FFF2-40B4-BE49-F238E27FC236}">
                <a16:creationId xmlns:a16="http://schemas.microsoft.com/office/drawing/2014/main" id="{267D92BF-486F-BF5F-CB2C-F61D760AB870}"/>
              </a:ext>
            </a:extLst>
          </p:cNvPr>
          <p:cNvSpPr/>
          <p:nvPr userDrawn="1"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2">
            <a:extLst>
              <a:ext uri="{FF2B5EF4-FFF2-40B4-BE49-F238E27FC236}">
                <a16:creationId xmlns:a16="http://schemas.microsoft.com/office/drawing/2014/main" id="{F4AF7F04-604E-B329-2872-37989AFE6644}"/>
              </a:ext>
            </a:extLst>
          </p:cNvPr>
          <p:cNvSpPr/>
          <p:nvPr userDrawn="1"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3">
            <a:extLst>
              <a:ext uri="{FF2B5EF4-FFF2-40B4-BE49-F238E27FC236}">
                <a16:creationId xmlns:a16="http://schemas.microsoft.com/office/drawing/2014/main" id="{A9543C3D-FDF3-74B4-8D8E-64D45E90F88F}"/>
              </a:ext>
            </a:extLst>
          </p:cNvPr>
          <p:cNvSpPr/>
          <p:nvPr userDrawn="1"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24">
            <a:extLst>
              <a:ext uri="{FF2B5EF4-FFF2-40B4-BE49-F238E27FC236}">
                <a16:creationId xmlns:a16="http://schemas.microsoft.com/office/drawing/2014/main" id="{63EA6E3D-3AD5-9C6E-0FE5-BD46C434B554}"/>
              </a:ext>
            </a:extLst>
          </p:cNvPr>
          <p:cNvSpPr/>
          <p:nvPr userDrawn="1"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25">
            <a:extLst>
              <a:ext uri="{FF2B5EF4-FFF2-40B4-BE49-F238E27FC236}">
                <a16:creationId xmlns:a16="http://schemas.microsoft.com/office/drawing/2014/main" id="{6A0DBB7E-DA28-8586-70A3-10DB8BA51CF7}"/>
              </a:ext>
            </a:extLst>
          </p:cNvPr>
          <p:cNvSpPr/>
          <p:nvPr userDrawn="1"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26">
            <a:extLst>
              <a:ext uri="{FF2B5EF4-FFF2-40B4-BE49-F238E27FC236}">
                <a16:creationId xmlns:a16="http://schemas.microsoft.com/office/drawing/2014/main" id="{8772A897-EBDB-C014-41A1-029AEEA37B44}"/>
              </a:ext>
            </a:extLst>
          </p:cNvPr>
          <p:cNvSpPr/>
          <p:nvPr userDrawn="1"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27">
            <a:extLst>
              <a:ext uri="{FF2B5EF4-FFF2-40B4-BE49-F238E27FC236}">
                <a16:creationId xmlns:a16="http://schemas.microsoft.com/office/drawing/2014/main" id="{D2745F43-FB4D-6162-3A5A-72F48CA5F9A3}"/>
              </a:ext>
            </a:extLst>
          </p:cNvPr>
          <p:cNvSpPr/>
          <p:nvPr userDrawn="1"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8">
            <a:extLst>
              <a:ext uri="{FF2B5EF4-FFF2-40B4-BE49-F238E27FC236}">
                <a16:creationId xmlns:a16="http://schemas.microsoft.com/office/drawing/2014/main" id="{69D24BA8-5C96-D99D-5B54-CD7CBD50D4C8}"/>
              </a:ext>
            </a:extLst>
          </p:cNvPr>
          <p:cNvSpPr/>
          <p:nvPr userDrawn="1"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335186-C458-5DC0-6E0C-D4CE750EA3EA}"/>
              </a:ext>
            </a:extLst>
          </p:cNvPr>
          <p:cNvGrpSpPr/>
          <p:nvPr userDrawn="1"/>
        </p:nvGrpSpPr>
        <p:grpSpPr>
          <a:xfrm>
            <a:off x="6450266" y="457204"/>
            <a:ext cx="4604182" cy="1184213"/>
            <a:chOff x="6450266" y="457204"/>
            <a:chExt cx="4604182" cy="1184213"/>
          </a:xfrm>
        </p:grpSpPr>
        <p:pic>
          <p:nvPicPr>
            <p:cNvPr id="23" name="object 2">
              <a:extLst>
                <a:ext uri="{FF2B5EF4-FFF2-40B4-BE49-F238E27FC236}">
                  <a16:creationId xmlns:a16="http://schemas.microsoft.com/office/drawing/2014/main" id="{F9A57417-65B7-2B0A-A70F-534700E39D5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2525" y="1487087"/>
              <a:ext cx="4587417" cy="154330"/>
            </a:xfrm>
            <a:prstGeom prst="rect">
              <a:avLst/>
            </a:prstGeom>
          </p:spPr>
        </p:pic>
        <p:sp>
          <p:nvSpPr>
            <p:cNvPr id="24" name="object 3">
              <a:extLst>
                <a:ext uri="{FF2B5EF4-FFF2-40B4-BE49-F238E27FC236}">
                  <a16:creationId xmlns:a16="http://schemas.microsoft.com/office/drawing/2014/main" id="{1CE07089-E798-A9A2-9CAE-517DE042209A}"/>
                </a:ext>
              </a:extLst>
            </p:cNvPr>
            <p:cNvSpPr/>
            <p:nvPr/>
          </p:nvSpPr>
          <p:spPr>
            <a:xfrm>
              <a:off x="7563213" y="874036"/>
              <a:ext cx="476884" cy="437515"/>
            </a:xfrm>
            <a:custGeom>
              <a:avLst/>
              <a:gdLst/>
              <a:ahLst/>
              <a:cxnLst/>
              <a:rect l="l" t="t" r="r" b="b"/>
              <a:pathLst>
                <a:path w="476884" h="437515">
                  <a:moveTo>
                    <a:pt x="145884" y="0"/>
                  </a:moveTo>
                  <a:lnTo>
                    <a:pt x="90223" y="9350"/>
                  </a:lnTo>
                  <a:lnTo>
                    <a:pt x="42849" y="39370"/>
                  </a:lnTo>
                  <a:lnTo>
                    <a:pt x="13449" y="81875"/>
                  </a:lnTo>
                  <a:lnTo>
                    <a:pt x="2984" y="132372"/>
                  </a:lnTo>
                  <a:lnTo>
                    <a:pt x="4055" y="151701"/>
                  </a:lnTo>
                  <a:lnTo>
                    <a:pt x="15891" y="192540"/>
                  </a:lnTo>
                  <a:lnTo>
                    <a:pt x="27711" y="212394"/>
                  </a:lnTo>
                  <a:lnTo>
                    <a:pt x="27685" y="214782"/>
                  </a:lnTo>
                  <a:lnTo>
                    <a:pt x="6983" y="253255"/>
                  </a:lnTo>
                  <a:lnTo>
                    <a:pt x="0" y="293827"/>
                  </a:lnTo>
                  <a:lnTo>
                    <a:pt x="1811" y="319227"/>
                  </a:lnTo>
                  <a:lnTo>
                    <a:pt x="20157" y="368088"/>
                  </a:lnTo>
                  <a:lnTo>
                    <a:pt x="58046" y="407374"/>
                  </a:lnTo>
                  <a:lnTo>
                    <a:pt x="109800" y="428949"/>
                  </a:lnTo>
                  <a:lnTo>
                    <a:pt x="401396" y="436930"/>
                  </a:lnTo>
                  <a:lnTo>
                    <a:pt x="403783" y="434619"/>
                  </a:lnTo>
                  <a:lnTo>
                    <a:pt x="405803" y="325729"/>
                  </a:lnTo>
                  <a:lnTo>
                    <a:pt x="293407" y="325729"/>
                  </a:lnTo>
                  <a:lnTo>
                    <a:pt x="131610" y="322732"/>
                  </a:lnTo>
                  <a:lnTo>
                    <a:pt x="111290" y="306133"/>
                  </a:lnTo>
                  <a:lnTo>
                    <a:pt x="109791" y="302806"/>
                  </a:lnTo>
                  <a:lnTo>
                    <a:pt x="109105" y="299593"/>
                  </a:lnTo>
                  <a:lnTo>
                    <a:pt x="109196" y="293827"/>
                  </a:lnTo>
                  <a:lnTo>
                    <a:pt x="109283" y="289458"/>
                  </a:lnTo>
                  <a:lnTo>
                    <a:pt x="112039" y="283311"/>
                  </a:lnTo>
                  <a:lnTo>
                    <a:pt x="122706" y="273058"/>
                  </a:lnTo>
                  <a:lnTo>
                    <a:pt x="122533" y="273058"/>
                  </a:lnTo>
                  <a:lnTo>
                    <a:pt x="129057" y="270395"/>
                  </a:lnTo>
                  <a:lnTo>
                    <a:pt x="438572" y="270395"/>
                  </a:lnTo>
                  <a:lnTo>
                    <a:pt x="439886" y="269898"/>
                  </a:lnTo>
                  <a:lnTo>
                    <a:pt x="468744" y="240938"/>
                  </a:lnTo>
                  <a:lnTo>
                    <a:pt x="476805" y="173494"/>
                  </a:lnTo>
                  <a:lnTo>
                    <a:pt x="476872" y="169964"/>
                  </a:lnTo>
                  <a:lnTo>
                    <a:pt x="474560" y="167576"/>
                  </a:lnTo>
                  <a:lnTo>
                    <a:pt x="475091" y="167576"/>
                  </a:lnTo>
                  <a:lnTo>
                    <a:pt x="133286" y="161264"/>
                  </a:lnTo>
                  <a:lnTo>
                    <a:pt x="112064" y="139242"/>
                  </a:lnTo>
                  <a:lnTo>
                    <a:pt x="112190" y="132372"/>
                  </a:lnTo>
                  <a:lnTo>
                    <a:pt x="112280" y="127342"/>
                  </a:lnTo>
                  <a:lnTo>
                    <a:pt x="115036" y="121323"/>
                  </a:lnTo>
                  <a:lnTo>
                    <a:pt x="125818" y="111366"/>
                  </a:lnTo>
                  <a:lnTo>
                    <a:pt x="132029" y="108940"/>
                  </a:lnTo>
                  <a:lnTo>
                    <a:pt x="246671" y="108940"/>
                  </a:lnTo>
                  <a:lnTo>
                    <a:pt x="250424" y="108078"/>
                  </a:lnTo>
                  <a:lnTo>
                    <a:pt x="279704" y="82162"/>
                  </a:lnTo>
                  <a:lnTo>
                    <a:pt x="285235" y="9350"/>
                  </a:lnTo>
                  <a:lnTo>
                    <a:pt x="285318" y="4927"/>
                  </a:lnTo>
                  <a:lnTo>
                    <a:pt x="283006" y="2527"/>
                  </a:lnTo>
                  <a:lnTo>
                    <a:pt x="145884" y="0"/>
                  </a:lnTo>
                  <a:close/>
                </a:path>
                <a:path w="476884" h="437515">
                  <a:moveTo>
                    <a:pt x="438572" y="270395"/>
                  </a:moveTo>
                  <a:lnTo>
                    <a:pt x="129057" y="270395"/>
                  </a:lnTo>
                  <a:lnTo>
                    <a:pt x="295211" y="273469"/>
                  </a:lnTo>
                  <a:lnTo>
                    <a:pt x="297290" y="275628"/>
                  </a:lnTo>
                  <a:lnTo>
                    <a:pt x="297188" y="293827"/>
                  </a:lnTo>
                  <a:lnTo>
                    <a:pt x="297079" y="299593"/>
                  </a:lnTo>
                  <a:lnTo>
                    <a:pt x="296956" y="306133"/>
                  </a:lnTo>
                  <a:lnTo>
                    <a:pt x="296838" y="312381"/>
                  </a:lnTo>
                  <a:lnTo>
                    <a:pt x="296745" y="317309"/>
                  </a:lnTo>
                  <a:lnTo>
                    <a:pt x="296633" y="323430"/>
                  </a:lnTo>
                  <a:lnTo>
                    <a:pt x="294246" y="325729"/>
                  </a:lnTo>
                  <a:lnTo>
                    <a:pt x="405803" y="325729"/>
                  </a:lnTo>
                  <a:lnTo>
                    <a:pt x="405923" y="319227"/>
                  </a:lnTo>
                  <a:lnTo>
                    <a:pt x="406049" y="312381"/>
                  </a:lnTo>
                  <a:lnTo>
                    <a:pt x="406165" y="306133"/>
                  </a:lnTo>
                  <a:lnTo>
                    <a:pt x="406286" y="299593"/>
                  </a:lnTo>
                  <a:lnTo>
                    <a:pt x="406392" y="293827"/>
                  </a:lnTo>
                  <a:lnTo>
                    <a:pt x="406473" y="289458"/>
                  </a:lnTo>
                  <a:lnTo>
                    <a:pt x="406586" y="283311"/>
                  </a:lnTo>
                  <a:lnTo>
                    <a:pt x="406670" y="278752"/>
                  </a:lnTo>
                  <a:lnTo>
                    <a:pt x="406728" y="275628"/>
                  </a:lnTo>
                  <a:lnTo>
                    <a:pt x="412026" y="275628"/>
                  </a:lnTo>
                  <a:lnTo>
                    <a:pt x="421846" y="275118"/>
                  </a:lnTo>
                  <a:lnTo>
                    <a:pt x="431133" y="273208"/>
                  </a:lnTo>
                  <a:lnTo>
                    <a:pt x="438572" y="270395"/>
                  </a:lnTo>
                  <a:close/>
                </a:path>
                <a:path w="476884" h="437515">
                  <a:moveTo>
                    <a:pt x="246671" y="108940"/>
                  </a:moveTo>
                  <a:lnTo>
                    <a:pt x="132029" y="108940"/>
                  </a:lnTo>
                  <a:lnTo>
                    <a:pt x="231609" y="110782"/>
                  </a:lnTo>
                  <a:lnTo>
                    <a:pt x="241156" y="110207"/>
                  </a:lnTo>
                  <a:lnTo>
                    <a:pt x="246671" y="10894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14B6D953-A60D-E3F3-1090-A43B1DC48512}"/>
                </a:ext>
              </a:extLst>
            </p:cNvPr>
            <p:cNvSpPr/>
            <p:nvPr/>
          </p:nvSpPr>
          <p:spPr>
            <a:xfrm>
              <a:off x="8952797" y="866721"/>
              <a:ext cx="532765" cy="431800"/>
            </a:xfrm>
            <a:custGeom>
              <a:avLst/>
              <a:gdLst/>
              <a:ahLst/>
              <a:cxnLst/>
              <a:rect l="l" t="t" r="r" b="b"/>
              <a:pathLst>
                <a:path w="532765" h="431800">
                  <a:moveTo>
                    <a:pt x="498221" y="0"/>
                  </a:moveTo>
                  <a:lnTo>
                    <a:pt x="133172" y="0"/>
                  </a:lnTo>
                  <a:lnTo>
                    <a:pt x="106721" y="2445"/>
                  </a:lnTo>
                  <a:lnTo>
                    <a:pt x="59711" y="22015"/>
                  </a:lnTo>
                  <a:lnTo>
                    <a:pt x="22020" y="59705"/>
                  </a:lnTo>
                  <a:lnTo>
                    <a:pt x="2445" y="106721"/>
                  </a:lnTo>
                  <a:lnTo>
                    <a:pt x="0" y="133172"/>
                  </a:lnTo>
                  <a:lnTo>
                    <a:pt x="2445" y="159630"/>
                  </a:lnTo>
                  <a:lnTo>
                    <a:pt x="22020" y="206645"/>
                  </a:lnTo>
                  <a:lnTo>
                    <a:pt x="59711" y="244336"/>
                  </a:lnTo>
                  <a:lnTo>
                    <a:pt x="106721" y="263911"/>
                  </a:lnTo>
                  <a:lnTo>
                    <a:pt x="133172" y="266357"/>
                  </a:lnTo>
                  <a:lnTo>
                    <a:pt x="362546" y="266357"/>
                  </a:lnTo>
                  <a:lnTo>
                    <a:pt x="399542" y="266357"/>
                  </a:lnTo>
                  <a:lnTo>
                    <a:pt x="431596" y="290194"/>
                  </a:lnTo>
                  <a:lnTo>
                    <a:pt x="431596" y="306641"/>
                  </a:lnTo>
                  <a:lnTo>
                    <a:pt x="399542" y="330479"/>
                  </a:lnTo>
                  <a:lnTo>
                    <a:pt x="98653" y="330479"/>
                  </a:lnTo>
                  <a:lnTo>
                    <a:pt x="85625" y="331308"/>
                  </a:lnTo>
                  <a:lnTo>
                    <a:pt x="49326" y="343738"/>
                  </a:lnTo>
                  <a:lnTo>
                    <a:pt x="20478" y="369343"/>
                  </a:lnTo>
                  <a:lnTo>
                    <a:pt x="5847" y="405477"/>
                  </a:lnTo>
                  <a:lnTo>
                    <a:pt x="10556" y="418523"/>
                  </a:lnTo>
                  <a:lnTo>
                    <a:pt x="20710" y="427962"/>
                  </a:lnTo>
                  <a:lnTo>
                    <a:pt x="34861" y="431596"/>
                  </a:lnTo>
                  <a:lnTo>
                    <a:pt x="399542" y="431596"/>
                  </a:lnTo>
                  <a:lnTo>
                    <a:pt x="450481" y="421811"/>
                  </a:lnTo>
                  <a:lnTo>
                    <a:pt x="493572" y="392442"/>
                  </a:lnTo>
                  <a:lnTo>
                    <a:pt x="522930" y="349365"/>
                  </a:lnTo>
                  <a:lnTo>
                    <a:pt x="532714" y="298411"/>
                  </a:lnTo>
                  <a:lnTo>
                    <a:pt x="532059" y="285029"/>
                  </a:lnTo>
                  <a:lnTo>
                    <a:pt x="522249" y="246938"/>
                  </a:lnTo>
                  <a:lnTo>
                    <a:pt x="502350" y="214047"/>
                  </a:lnTo>
                  <a:lnTo>
                    <a:pt x="463236" y="181865"/>
                  </a:lnTo>
                  <a:lnTo>
                    <a:pt x="426051" y="167935"/>
                  </a:lnTo>
                  <a:lnTo>
                    <a:pt x="399542" y="165239"/>
                  </a:lnTo>
                  <a:lnTo>
                    <a:pt x="133172" y="165239"/>
                  </a:lnTo>
                  <a:lnTo>
                    <a:pt x="125911" y="164622"/>
                  </a:lnTo>
                  <a:lnTo>
                    <a:pt x="101117" y="141401"/>
                  </a:lnTo>
                  <a:lnTo>
                    <a:pt x="101117" y="124955"/>
                  </a:lnTo>
                  <a:lnTo>
                    <a:pt x="133172" y="100495"/>
                  </a:lnTo>
                  <a:lnTo>
                    <a:pt x="434073" y="100495"/>
                  </a:lnTo>
                  <a:lnTo>
                    <a:pt x="453935" y="98684"/>
                  </a:lnTo>
                  <a:lnTo>
                    <a:pt x="504050" y="71513"/>
                  </a:lnTo>
                  <a:lnTo>
                    <a:pt x="525602" y="39014"/>
                  </a:lnTo>
                  <a:lnTo>
                    <a:pt x="527317" y="25010"/>
                  </a:lnTo>
                  <a:lnTo>
                    <a:pt x="522284" y="12477"/>
                  </a:lnTo>
                  <a:lnTo>
                    <a:pt x="512064" y="3459"/>
                  </a:lnTo>
                  <a:lnTo>
                    <a:pt x="498221" y="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57F146B3-CD65-D20F-C91F-3F4AA7EF7693}"/>
                </a:ext>
              </a:extLst>
            </p:cNvPr>
            <p:cNvSpPr/>
            <p:nvPr/>
          </p:nvSpPr>
          <p:spPr>
            <a:xfrm>
              <a:off x="9532988" y="866711"/>
              <a:ext cx="1521460" cy="432434"/>
            </a:xfrm>
            <a:custGeom>
              <a:avLst/>
              <a:gdLst/>
              <a:ahLst/>
              <a:cxnLst/>
              <a:rect l="l" t="t" r="r" b="b"/>
              <a:pathLst>
                <a:path w="1521459" h="432434">
                  <a:moveTo>
                    <a:pt x="475386" y="167068"/>
                  </a:moveTo>
                  <a:lnTo>
                    <a:pt x="473710" y="165252"/>
                  </a:lnTo>
                  <a:lnTo>
                    <a:pt x="98653" y="165252"/>
                  </a:lnTo>
                  <a:lnTo>
                    <a:pt x="60883" y="172504"/>
                  </a:lnTo>
                  <a:lnTo>
                    <a:pt x="28981" y="194221"/>
                  </a:lnTo>
                  <a:lnTo>
                    <a:pt x="7251" y="226301"/>
                  </a:lnTo>
                  <a:lnTo>
                    <a:pt x="50" y="264007"/>
                  </a:lnTo>
                  <a:lnTo>
                    <a:pt x="0" y="430009"/>
                  </a:lnTo>
                  <a:lnTo>
                    <a:pt x="1600" y="431609"/>
                  </a:lnTo>
                  <a:lnTo>
                    <a:pt x="371932" y="431609"/>
                  </a:lnTo>
                  <a:lnTo>
                    <a:pt x="394982" y="429247"/>
                  </a:lnTo>
                  <a:lnTo>
                    <a:pt x="436537" y="410718"/>
                  </a:lnTo>
                  <a:lnTo>
                    <a:pt x="462470" y="381393"/>
                  </a:lnTo>
                  <a:lnTo>
                    <a:pt x="475322" y="334213"/>
                  </a:lnTo>
                  <a:lnTo>
                    <a:pt x="475386" y="332181"/>
                  </a:lnTo>
                  <a:lnTo>
                    <a:pt x="473710" y="330492"/>
                  </a:lnTo>
                  <a:lnTo>
                    <a:pt x="102108" y="330492"/>
                  </a:lnTo>
                  <a:lnTo>
                    <a:pt x="100507" y="328879"/>
                  </a:lnTo>
                  <a:lnTo>
                    <a:pt x="100507" y="278701"/>
                  </a:lnTo>
                  <a:lnTo>
                    <a:pt x="102235" y="274599"/>
                  </a:lnTo>
                  <a:lnTo>
                    <a:pt x="109232" y="268020"/>
                  </a:lnTo>
                  <a:lnTo>
                    <a:pt x="113449" y="266369"/>
                  </a:lnTo>
                  <a:lnTo>
                    <a:pt x="371932" y="266369"/>
                  </a:lnTo>
                  <a:lnTo>
                    <a:pt x="394982" y="264007"/>
                  </a:lnTo>
                  <a:lnTo>
                    <a:pt x="436537" y="245478"/>
                  </a:lnTo>
                  <a:lnTo>
                    <a:pt x="462470" y="216141"/>
                  </a:lnTo>
                  <a:lnTo>
                    <a:pt x="475322" y="168973"/>
                  </a:lnTo>
                  <a:lnTo>
                    <a:pt x="475386" y="167068"/>
                  </a:lnTo>
                  <a:close/>
                </a:path>
                <a:path w="1521459" h="432434">
                  <a:moveTo>
                    <a:pt x="475386" y="0"/>
                  </a:moveTo>
                  <a:lnTo>
                    <a:pt x="98653" y="0"/>
                  </a:lnTo>
                  <a:lnTo>
                    <a:pt x="78574" y="1854"/>
                  </a:lnTo>
                  <a:lnTo>
                    <a:pt x="78892" y="1854"/>
                  </a:lnTo>
                  <a:lnTo>
                    <a:pt x="60883" y="7251"/>
                  </a:lnTo>
                  <a:lnTo>
                    <a:pt x="28981" y="28981"/>
                  </a:lnTo>
                  <a:lnTo>
                    <a:pt x="7251" y="60896"/>
                  </a:lnTo>
                  <a:lnTo>
                    <a:pt x="0" y="98704"/>
                  </a:lnTo>
                  <a:lnTo>
                    <a:pt x="0" y="100507"/>
                  </a:lnTo>
                  <a:lnTo>
                    <a:pt x="376110" y="100507"/>
                  </a:lnTo>
                  <a:lnTo>
                    <a:pt x="395998" y="98704"/>
                  </a:lnTo>
                  <a:lnTo>
                    <a:pt x="446392" y="71526"/>
                  </a:lnTo>
                  <a:lnTo>
                    <a:pt x="468134" y="39624"/>
                  </a:lnTo>
                  <a:lnTo>
                    <a:pt x="475386" y="1854"/>
                  </a:lnTo>
                  <a:lnTo>
                    <a:pt x="475386" y="0"/>
                  </a:lnTo>
                  <a:close/>
                </a:path>
                <a:path w="1521459" h="432434">
                  <a:moveTo>
                    <a:pt x="986599" y="16090"/>
                  </a:moveTo>
                  <a:lnTo>
                    <a:pt x="982573" y="7912"/>
                  </a:lnTo>
                  <a:lnTo>
                    <a:pt x="975423" y="2171"/>
                  </a:lnTo>
                  <a:lnTo>
                    <a:pt x="966114" y="12"/>
                  </a:lnTo>
                  <a:lnTo>
                    <a:pt x="598068" y="12"/>
                  </a:lnTo>
                  <a:lnTo>
                    <a:pt x="559841" y="7708"/>
                  </a:lnTo>
                  <a:lnTo>
                    <a:pt x="528091" y="28994"/>
                  </a:lnTo>
                  <a:lnTo>
                    <a:pt x="507123" y="61048"/>
                  </a:lnTo>
                  <a:lnTo>
                    <a:pt x="502424" y="84404"/>
                  </a:lnTo>
                  <a:lnTo>
                    <a:pt x="506437" y="92608"/>
                  </a:lnTo>
                  <a:lnTo>
                    <a:pt x="513600" y="98348"/>
                  </a:lnTo>
                  <a:lnTo>
                    <a:pt x="522922" y="100520"/>
                  </a:lnTo>
                  <a:lnTo>
                    <a:pt x="673354" y="100520"/>
                  </a:lnTo>
                  <a:lnTo>
                    <a:pt x="681494" y="102158"/>
                  </a:lnTo>
                  <a:lnTo>
                    <a:pt x="688136" y="106641"/>
                  </a:lnTo>
                  <a:lnTo>
                    <a:pt x="692619" y="113284"/>
                  </a:lnTo>
                  <a:lnTo>
                    <a:pt x="694258" y="121424"/>
                  </a:lnTo>
                  <a:lnTo>
                    <a:pt x="694258" y="332968"/>
                  </a:lnTo>
                  <a:lnTo>
                    <a:pt x="696087" y="352577"/>
                  </a:lnTo>
                  <a:lnTo>
                    <a:pt x="723544" y="402640"/>
                  </a:lnTo>
                  <a:lnTo>
                    <a:pt x="756780" y="424688"/>
                  </a:lnTo>
                  <a:lnTo>
                    <a:pt x="778789" y="428688"/>
                  </a:lnTo>
                  <a:lnTo>
                    <a:pt x="786917" y="424649"/>
                  </a:lnTo>
                  <a:lnTo>
                    <a:pt x="792607" y="417512"/>
                  </a:lnTo>
                  <a:lnTo>
                    <a:pt x="794753" y="408241"/>
                  </a:lnTo>
                  <a:lnTo>
                    <a:pt x="794753" y="121424"/>
                  </a:lnTo>
                  <a:lnTo>
                    <a:pt x="796404" y="113284"/>
                  </a:lnTo>
                  <a:lnTo>
                    <a:pt x="800887" y="106641"/>
                  </a:lnTo>
                  <a:lnTo>
                    <a:pt x="807529" y="102158"/>
                  </a:lnTo>
                  <a:lnTo>
                    <a:pt x="815657" y="100520"/>
                  </a:lnTo>
                  <a:lnTo>
                    <a:pt x="890955" y="100520"/>
                  </a:lnTo>
                  <a:lnTo>
                    <a:pt x="900988" y="100037"/>
                  </a:lnTo>
                  <a:lnTo>
                    <a:pt x="938276" y="88607"/>
                  </a:lnTo>
                  <a:lnTo>
                    <a:pt x="972794" y="57200"/>
                  </a:lnTo>
                  <a:lnTo>
                    <a:pt x="986536" y="25577"/>
                  </a:lnTo>
                  <a:lnTo>
                    <a:pt x="986599" y="16090"/>
                  </a:lnTo>
                  <a:close/>
                </a:path>
                <a:path w="1521459" h="432434">
                  <a:moveTo>
                    <a:pt x="1520990" y="419849"/>
                  </a:moveTo>
                  <a:lnTo>
                    <a:pt x="1519339" y="413626"/>
                  </a:lnTo>
                  <a:lnTo>
                    <a:pt x="1281963" y="2336"/>
                  </a:lnTo>
                  <a:lnTo>
                    <a:pt x="1277937" y="12"/>
                  </a:lnTo>
                  <a:lnTo>
                    <a:pt x="1166774" y="12"/>
                  </a:lnTo>
                  <a:lnTo>
                    <a:pt x="1162748" y="2336"/>
                  </a:lnTo>
                  <a:lnTo>
                    <a:pt x="925385" y="413626"/>
                  </a:lnTo>
                  <a:lnTo>
                    <a:pt x="923721" y="419849"/>
                  </a:lnTo>
                  <a:lnTo>
                    <a:pt x="925309" y="425704"/>
                  </a:lnTo>
                  <a:lnTo>
                    <a:pt x="929500" y="430098"/>
                  </a:lnTo>
                  <a:lnTo>
                    <a:pt x="935672" y="431927"/>
                  </a:lnTo>
                  <a:lnTo>
                    <a:pt x="961948" y="432244"/>
                  </a:lnTo>
                  <a:lnTo>
                    <a:pt x="984872" y="430695"/>
                  </a:lnTo>
                  <a:lnTo>
                    <a:pt x="1026490" y="418160"/>
                  </a:lnTo>
                  <a:lnTo>
                    <a:pt x="1055776" y="389280"/>
                  </a:lnTo>
                  <a:lnTo>
                    <a:pt x="1211503" y="118859"/>
                  </a:lnTo>
                  <a:lnTo>
                    <a:pt x="1216126" y="114274"/>
                  </a:lnTo>
                  <a:lnTo>
                    <a:pt x="1222070" y="112737"/>
                  </a:lnTo>
                  <a:lnTo>
                    <a:pt x="1228013" y="114261"/>
                  </a:lnTo>
                  <a:lnTo>
                    <a:pt x="1232636" y="118833"/>
                  </a:lnTo>
                  <a:lnTo>
                    <a:pt x="1388935" y="389280"/>
                  </a:lnTo>
                  <a:lnTo>
                    <a:pt x="1393558" y="395554"/>
                  </a:lnTo>
                  <a:lnTo>
                    <a:pt x="1423974" y="421144"/>
                  </a:lnTo>
                  <a:lnTo>
                    <a:pt x="1482763" y="432244"/>
                  </a:lnTo>
                  <a:lnTo>
                    <a:pt x="1508760" y="431927"/>
                  </a:lnTo>
                  <a:lnTo>
                    <a:pt x="1515224" y="430098"/>
                  </a:lnTo>
                  <a:lnTo>
                    <a:pt x="1519415" y="425704"/>
                  </a:lnTo>
                  <a:lnTo>
                    <a:pt x="1520990" y="419849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6">
              <a:extLst>
                <a:ext uri="{FF2B5EF4-FFF2-40B4-BE49-F238E27FC236}">
                  <a16:creationId xmlns:a16="http://schemas.microsoft.com/office/drawing/2014/main" id="{50A08079-8F4F-C2C2-B8B0-409774EC2282}"/>
                </a:ext>
              </a:extLst>
            </p:cNvPr>
            <p:cNvSpPr/>
            <p:nvPr/>
          </p:nvSpPr>
          <p:spPr>
            <a:xfrm>
              <a:off x="8079262" y="896692"/>
              <a:ext cx="817880" cy="414655"/>
            </a:xfrm>
            <a:custGeom>
              <a:avLst/>
              <a:gdLst/>
              <a:ahLst/>
              <a:cxnLst/>
              <a:rect l="l" t="t" r="r" b="b"/>
              <a:pathLst>
                <a:path w="817879" h="414655">
                  <a:moveTo>
                    <a:pt x="581367" y="0"/>
                  </a:moveTo>
                  <a:lnTo>
                    <a:pt x="474205" y="0"/>
                  </a:lnTo>
                  <a:lnTo>
                    <a:pt x="470700" y="2019"/>
                  </a:lnTo>
                  <a:lnTo>
                    <a:pt x="414210" y="100596"/>
                  </a:lnTo>
                  <a:lnTo>
                    <a:pt x="404012" y="100609"/>
                  </a:lnTo>
                  <a:lnTo>
                    <a:pt x="346976" y="2006"/>
                  </a:lnTo>
                  <a:lnTo>
                    <a:pt x="343484" y="0"/>
                  </a:lnTo>
                  <a:lnTo>
                    <a:pt x="236308" y="0"/>
                  </a:lnTo>
                  <a:lnTo>
                    <a:pt x="232816" y="2019"/>
                  </a:lnTo>
                  <a:lnTo>
                    <a:pt x="0" y="405396"/>
                  </a:lnTo>
                  <a:lnTo>
                    <a:pt x="5092" y="414210"/>
                  </a:lnTo>
                  <a:lnTo>
                    <a:pt x="51714" y="414210"/>
                  </a:lnTo>
                  <a:lnTo>
                    <a:pt x="64456" y="413434"/>
                  </a:lnTo>
                  <a:lnTo>
                    <a:pt x="109615" y="394950"/>
                  </a:lnTo>
                  <a:lnTo>
                    <a:pt x="285089" y="105854"/>
                  </a:lnTo>
                  <a:lnTo>
                    <a:pt x="295274" y="105867"/>
                  </a:lnTo>
                  <a:lnTo>
                    <a:pt x="351751" y="203911"/>
                  </a:lnTo>
                  <a:lnTo>
                    <a:pt x="351751" y="207937"/>
                  </a:lnTo>
                  <a:lnTo>
                    <a:pt x="237870" y="405396"/>
                  </a:lnTo>
                  <a:lnTo>
                    <a:pt x="242963" y="414210"/>
                  </a:lnTo>
                  <a:lnTo>
                    <a:pt x="289598" y="414210"/>
                  </a:lnTo>
                  <a:lnTo>
                    <a:pt x="302580" y="413434"/>
                  </a:lnTo>
                  <a:lnTo>
                    <a:pt x="347659" y="394950"/>
                  </a:lnTo>
                  <a:lnTo>
                    <a:pt x="522973" y="105283"/>
                  </a:lnTo>
                  <a:lnTo>
                    <a:pt x="533171" y="105295"/>
                  </a:lnTo>
                  <a:lnTo>
                    <a:pt x="683704" y="366877"/>
                  </a:lnTo>
                  <a:lnTo>
                    <a:pt x="718311" y="401789"/>
                  </a:lnTo>
                  <a:lnTo>
                    <a:pt x="765949" y="414210"/>
                  </a:lnTo>
                  <a:lnTo>
                    <a:pt x="812571" y="414210"/>
                  </a:lnTo>
                  <a:lnTo>
                    <a:pt x="817664" y="405396"/>
                  </a:lnTo>
                  <a:lnTo>
                    <a:pt x="584860" y="2019"/>
                  </a:lnTo>
                  <a:lnTo>
                    <a:pt x="581367" y="0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7">
              <a:extLst>
                <a:ext uri="{FF2B5EF4-FFF2-40B4-BE49-F238E27FC236}">
                  <a16:creationId xmlns:a16="http://schemas.microsoft.com/office/drawing/2014/main" id="{50AC8762-A272-104C-923A-1C32369A591B}"/>
                </a:ext>
              </a:extLst>
            </p:cNvPr>
            <p:cNvSpPr/>
            <p:nvPr/>
          </p:nvSpPr>
          <p:spPr>
            <a:xfrm>
              <a:off x="6450266" y="844498"/>
              <a:ext cx="1071245" cy="467359"/>
            </a:xfrm>
            <a:custGeom>
              <a:avLst/>
              <a:gdLst/>
              <a:ahLst/>
              <a:cxnLst/>
              <a:rect l="l" t="t" r="r" b="b"/>
              <a:pathLst>
                <a:path w="1071245" h="467359">
                  <a:moveTo>
                    <a:pt x="503262" y="172135"/>
                  </a:moveTo>
                  <a:lnTo>
                    <a:pt x="220865" y="172135"/>
                  </a:lnTo>
                  <a:lnTo>
                    <a:pt x="206159" y="174066"/>
                  </a:lnTo>
                  <a:lnTo>
                    <a:pt x="168630" y="202844"/>
                  </a:lnTo>
                  <a:lnTo>
                    <a:pt x="148272" y="255917"/>
                  </a:lnTo>
                  <a:lnTo>
                    <a:pt x="146913" y="278650"/>
                  </a:lnTo>
                  <a:lnTo>
                    <a:pt x="428840" y="278650"/>
                  </a:lnTo>
                  <a:lnTo>
                    <a:pt x="470090" y="261378"/>
                  </a:lnTo>
                  <a:lnTo>
                    <a:pt x="497827" y="214122"/>
                  </a:lnTo>
                  <a:lnTo>
                    <a:pt x="503262" y="172135"/>
                  </a:lnTo>
                  <a:close/>
                </a:path>
                <a:path w="1071245" h="467359">
                  <a:moveTo>
                    <a:pt x="514096" y="6858"/>
                  </a:moveTo>
                  <a:lnTo>
                    <a:pt x="508622" y="0"/>
                  </a:lnTo>
                  <a:lnTo>
                    <a:pt x="215684" y="0"/>
                  </a:lnTo>
                  <a:lnTo>
                    <a:pt x="143522" y="13398"/>
                  </a:lnTo>
                  <a:lnTo>
                    <a:pt x="79286" y="53555"/>
                  </a:lnTo>
                  <a:lnTo>
                    <a:pt x="44589" y="93726"/>
                  </a:lnTo>
                  <a:lnTo>
                    <a:pt x="19812" y="138112"/>
                  </a:lnTo>
                  <a:lnTo>
                    <a:pt x="4953" y="186740"/>
                  </a:lnTo>
                  <a:lnTo>
                    <a:pt x="0" y="239585"/>
                  </a:lnTo>
                  <a:lnTo>
                    <a:pt x="952" y="460946"/>
                  </a:lnTo>
                  <a:lnTo>
                    <a:pt x="6692" y="466953"/>
                  </a:lnTo>
                  <a:lnTo>
                    <a:pt x="13385" y="466369"/>
                  </a:lnTo>
                  <a:lnTo>
                    <a:pt x="57480" y="461441"/>
                  </a:lnTo>
                  <a:lnTo>
                    <a:pt x="88646" y="430999"/>
                  </a:lnTo>
                  <a:lnTo>
                    <a:pt x="90081" y="391452"/>
                  </a:lnTo>
                  <a:lnTo>
                    <a:pt x="90081" y="291033"/>
                  </a:lnTo>
                  <a:lnTo>
                    <a:pt x="90906" y="256374"/>
                  </a:lnTo>
                  <a:lnTo>
                    <a:pt x="97561" y="205282"/>
                  </a:lnTo>
                  <a:lnTo>
                    <a:pt x="116751" y="164503"/>
                  </a:lnTo>
                  <a:lnTo>
                    <a:pt x="153225" y="126098"/>
                  </a:lnTo>
                  <a:lnTo>
                    <a:pt x="187858" y="106603"/>
                  </a:lnTo>
                  <a:lnTo>
                    <a:pt x="233565" y="100266"/>
                  </a:lnTo>
                  <a:lnTo>
                    <a:pt x="267754" y="99364"/>
                  </a:lnTo>
                  <a:lnTo>
                    <a:pt x="273037" y="99542"/>
                  </a:lnTo>
                  <a:lnTo>
                    <a:pt x="436321" y="100622"/>
                  </a:lnTo>
                  <a:lnTo>
                    <a:pt x="472795" y="91097"/>
                  </a:lnTo>
                  <a:lnTo>
                    <a:pt x="495617" y="68046"/>
                  </a:lnTo>
                  <a:lnTo>
                    <a:pt x="508012" y="39776"/>
                  </a:lnTo>
                  <a:lnTo>
                    <a:pt x="513143" y="14617"/>
                  </a:lnTo>
                  <a:lnTo>
                    <a:pt x="514096" y="6858"/>
                  </a:lnTo>
                  <a:close/>
                </a:path>
                <a:path w="1071245" h="467359">
                  <a:moveTo>
                    <a:pt x="1071029" y="158534"/>
                  </a:moveTo>
                  <a:lnTo>
                    <a:pt x="1066317" y="118275"/>
                  </a:lnTo>
                  <a:lnTo>
                    <a:pt x="1052195" y="81102"/>
                  </a:lnTo>
                  <a:lnTo>
                    <a:pt x="1030135" y="49250"/>
                  </a:lnTo>
                  <a:lnTo>
                    <a:pt x="985354" y="15900"/>
                  </a:lnTo>
                  <a:lnTo>
                    <a:pt x="932192" y="4318"/>
                  </a:lnTo>
                  <a:lnTo>
                    <a:pt x="560463" y="4318"/>
                  </a:lnTo>
                  <a:lnTo>
                    <a:pt x="555980" y="10655"/>
                  </a:lnTo>
                  <a:lnTo>
                    <a:pt x="555802" y="18059"/>
                  </a:lnTo>
                  <a:lnTo>
                    <a:pt x="556564" y="34582"/>
                  </a:lnTo>
                  <a:lnTo>
                    <a:pt x="575043" y="83680"/>
                  </a:lnTo>
                  <a:lnTo>
                    <a:pt x="607021" y="107429"/>
                  </a:lnTo>
                  <a:lnTo>
                    <a:pt x="649249" y="110832"/>
                  </a:lnTo>
                  <a:lnTo>
                    <a:pt x="932192" y="110832"/>
                  </a:lnTo>
                  <a:lnTo>
                    <a:pt x="968260" y="133565"/>
                  </a:lnTo>
                  <a:lnTo>
                    <a:pt x="974547" y="158864"/>
                  </a:lnTo>
                  <a:lnTo>
                    <a:pt x="973848" y="167652"/>
                  </a:lnTo>
                  <a:lnTo>
                    <a:pt x="949985" y="202552"/>
                  </a:lnTo>
                  <a:lnTo>
                    <a:pt x="932192" y="206235"/>
                  </a:lnTo>
                  <a:lnTo>
                    <a:pt x="578535" y="206235"/>
                  </a:lnTo>
                  <a:lnTo>
                    <a:pt x="569417" y="208280"/>
                  </a:lnTo>
                  <a:lnTo>
                    <a:pt x="561975" y="213855"/>
                  </a:lnTo>
                  <a:lnTo>
                    <a:pt x="556958" y="222110"/>
                  </a:lnTo>
                  <a:lnTo>
                    <a:pt x="555129" y="232232"/>
                  </a:lnTo>
                  <a:lnTo>
                    <a:pt x="555523" y="458660"/>
                  </a:lnTo>
                  <a:lnTo>
                    <a:pt x="560819" y="466686"/>
                  </a:lnTo>
                  <a:lnTo>
                    <a:pt x="567347" y="466407"/>
                  </a:lnTo>
                  <a:lnTo>
                    <a:pt x="615467" y="452564"/>
                  </a:lnTo>
                  <a:lnTo>
                    <a:pt x="647598" y="409778"/>
                  </a:lnTo>
                  <a:lnTo>
                    <a:pt x="651611" y="357187"/>
                  </a:lnTo>
                  <a:lnTo>
                    <a:pt x="651611" y="319049"/>
                  </a:lnTo>
                  <a:lnTo>
                    <a:pt x="656678" y="313410"/>
                  </a:lnTo>
                  <a:lnTo>
                    <a:pt x="932192" y="313410"/>
                  </a:lnTo>
                  <a:lnTo>
                    <a:pt x="959700" y="310578"/>
                  </a:lnTo>
                  <a:lnTo>
                    <a:pt x="1008672" y="287870"/>
                  </a:lnTo>
                  <a:lnTo>
                    <a:pt x="1048016" y="244119"/>
                  </a:lnTo>
                  <a:lnTo>
                    <a:pt x="1068463" y="189395"/>
                  </a:lnTo>
                  <a:lnTo>
                    <a:pt x="1071029" y="158534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9" name="object 8">
              <a:extLst>
                <a:ext uri="{FF2B5EF4-FFF2-40B4-BE49-F238E27FC236}">
                  <a16:creationId xmlns:a16="http://schemas.microsoft.com/office/drawing/2014/main" id="{49E35341-08F2-FCB9-FA71-F99641DCF05C}"/>
                </a:ext>
              </a:extLst>
            </p:cNvPr>
            <p:cNvGrpSpPr/>
            <p:nvPr/>
          </p:nvGrpSpPr>
          <p:grpSpPr>
            <a:xfrm>
              <a:off x="7694839" y="457204"/>
              <a:ext cx="626745" cy="521970"/>
              <a:chOff x="7694839" y="457204"/>
              <a:chExt cx="626745" cy="521970"/>
            </a:xfrm>
          </p:grpSpPr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7DB9AE96-4B53-1D94-9AF8-A29094570D1E}"/>
                  </a:ext>
                </a:extLst>
              </p:cNvPr>
              <p:cNvSpPr/>
              <p:nvPr/>
            </p:nvSpPr>
            <p:spPr>
              <a:xfrm>
                <a:off x="7694839" y="625107"/>
                <a:ext cx="468630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354330">
                    <a:moveTo>
                      <a:pt x="93141" y="0"/>
                    </a:moveTo>
                    <a:lnTo>
                      <a:pt x="41621" y="3495"/>
                    </a:lnTo>
                    <a:lnTo>
                      <a:pt x="1650" y="11163"/>
                    </a:lnTo>
                    <a:lnTo>
                      <a:pt x="0" y="13855"/>
                    </a:lnTo>
                    <a:lnTo>
                      <a:pt x="1295" y="19227"/>
                    </a:lnTo>
                    <a:lnTo>
                      <a:pt x="4000" y="20878"/>
                    </a:lnTo>
                    <a:lnTo>
                      <a:pt x="6680" y="20231"/>
                    </a:lnTo>
                    <a:lnTo>
                      <a:pt x="24662" y="16370"/>
                    </a:lnTo>
                    <a:lnTo>
                      <a:pt x="42970" y="13396"/>
                    </a:lnTo>
                    <a:lnTo>
                      <a:pt x="61583" y="11335"/>
                    </a:lnTo>
                    <a:lnTo>
                      <a:pt x="84721" y="10071"/>
                    </a:lnTo>
                    <a:lnTo>
                      <a:pt x="93141" y="9994"/>
                    </a:lnTo>
                    <a:lnTo>
                      <a:pt x="140305" y="13023"/>
                    </a:lnTo>
                    <a:lnTo>
                      <a:pt x="185731" y="21863"/>
                    </a:lnTo>
                    <a:lnTo>
                      <a:pt x="229027" y="36149"/>
                    </a:lnTo>
                    <a:lnTo>
                      <a:pt x="269799" y="55512"/>
                    </a:lnTo>
                    <a:lnTo>
                      <a:pt x="307656" y="79587"/>
                    </a:lnTo>
                    <a:lnTo>
                      <a:pt x="342204" y="108005"/>
                    </a:lnTo>
                    <a:lnTo>
                      <a:pt x="373051" y="140400"/>
                    </a:lnTo>
                    <a:lnTo>
                      <a:pt x="399803" y="176406"/>
                    </a:lnTo>
                    <a:lnTo>
                      <a:pt x="422068" y="215654"/>
                    </a:lnTo>
                    <a:lnTo>
                      <a:pt x="439453" y="257778"/>
                    </a:lnTo>
                    <a:lnTo>
                      <a:pt x="451566" y="302411"/>
                    </a:lnTo>
                    <a:lnTo>
                      <a:pt x="458012" y="349186"/>
                    </a:lnTo>
                    <a:lnTo>
                      <a:pt x="458203" y="351942"/>
                    </a:lnTo>
                    <a:lnTo>
                      <a:pt x="460603" y="354012"/>
                    </a:lnTo>
                    <a:lnTo>
                      <a:pt x="466102" y="353606"/>
                    </a:lnTo>
                    <a:lnTo>
                      <a:pt x="468172" y="351205"/>
                    </a:lnTo>
                    <a:lnTo>
                      <a:pt x="467982" y="348462"/>
                    </a:lnTo>
                    <a:lnTo>
                      <a:pt x="461357" y="300403"/>
                    </a:lnTo>
                    <a:lnTo>
                      <a:pt x="448913" y="254547"/>
                    </a:lnTo>
                    <a:lnTo>
                      <a:pt x="431053" y="211271"/>
                    </a:lnTo>
                    <a:lnTo>
                      <a:pt x="408181" y="170950"/>
                    </a:lnTo>
                    <a:lnTo>
                      <a:pt x="380700" y="133962"/>
                    </a:lnTo>
                    <a:lnTo>
                      <a:pt x="349013" y="100684"/>
                    </a:lnTo>
                    <a:lnTo>
                      <a:pt x="313523" y="71491"/>
                    </a:lnTo>
                    <a:lnTo>
                      <a:pt x="274633" y="46761"/>
                    </a:lnTo>
                    <a:lnTo>
                      <a:pt x="232747" y="26870"/>
                    </a:lnTo>
                    <a:lnTo>
                      <a:pt x="188268" y="12195"/>
                    </a:lnTo>
                    <a:lnTo>
                      <a:pt x="141598" y="3113"/>
                    </a:lnTo>
                    <a:lnTo>
                      <a:pt x="93141" y="0"/>
                    </a:lnTo>
                    <a:close/>
                  </a:path>
                </a:pathLst>
              </a:custGeom>
              <a:solidFill>
                <a:srgbClr val="90A2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1" name="object 10">
                <a:extLst>
                  <a:ext uri="{FF2B5EF4-FFF2-40B4-BE49-F238E27FC236}">
                    <a16:creationId xmlns:a16="http://schemas.microsoft.com/office/drawing/2014/main" id="{C218B4AC-63C3-5C5A-9F56-9CF9336F758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840404" y="457204"/>
                <a:ext cx="481139" cy="470770"/>
              </a:xfrm>
              <a:prstGeom prst="rect">
                <a:avLst/>
              </a:prstGeom>
            </p:spPr>
          </p:pic>
        </p:grpSp>
      </p:grpSp>
      <p:sp>
        <p:nvSpPr>
          <p:cNvPr id="32" name="Holder 2">
            <a:extLst>
              <a:ext uri="{FF2B5EF4-FFF2-40B4-BE49-F238E27FC236}">
                <a16:creationId xmlns:a16="http://schemas.microsoft.com/office/drawing/2014/main" id="{7C6D34CB-1369-F184-9746-54AA12AFA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7370" y="4095690"/>
            <a:ext cx="9256627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3" name="Holder 3">
            <a:extLst>
              <a:ext uri="{FF2B5EF4-FFF2-40B4-BE49-F238E27FC236}">
                <a16:creationId xmlns:a16="http://schemas.microsoft.com/office/drawing/2014/main" id="{B0FCA52A-3382-F875-B670-DDA93FD5270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277370" y="5914330"/>
            <a:ext cx="92566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5" name="Picture 4" descr="A close-up of a printing machine&#10;&#10;AI-generated content may be incorrect.">
            <a:extLst>
              <a:ext uri="{FF2B5EF4-FFF2-40B4-BE49-F238E27FC236}">
                <a16:creationId xmlns:a16="http://schemas.microsoft.com/office/drawing/2014/main" id="{CA3AFC67-B493-5E3C-02B5-758188FB2A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4" b="37334"/>
          <a:stretch>
            <a:fillRect/>
          </a:stretch>
        </p:blipFill>
        <p:spPr>
          <a:xfrm>
            <a:off x="0" y="2209800"/>
            <a:ext cx="17348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72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7" name="Picture 6" descr="A roll of fabric with glowing lights&#10;&#10;AI-generated content may be incorrect.">
            <a:extLst>
              <a:ext uri="{FF2B5EF4-FFF2-40B4-BE49-F238E27FC236}">
                <a16:creationId xmlns:a16="http://schemas.microsoft.com/office/drawing/2014/main" id="{1ED44B6B-153D-63B5-53E2-CA11103AF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 b="16147"/>
          <a:stretch>
            <a:fillRect/>
          </a:stretch>
        </p:blipFill>
        <p:spPr>
          <a:xfrm>
            <a:off x="0" y="2209800"/>
            <a:ext cx="17348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23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13" name="Picture 12" descr="A robotic hand polishing a piece of wood&#10;&#10;AI-generated content may be incorrect.">
            <a:extLst>
              <a:ext uri="{FF2B5EF4-FFF2-40B4-BE49-F238E27FC236}">
                <a16:creationId xmlns:a16="http://schemas.microsoft.com/office/drawing/2014/main" id="{E346C849-6EC4-B067-9A92-6E915A5DF4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0" b="19034"/>
          <a:stretch>
            <a:fillRect/>
          </a:stretch>
        </p:blipFill>
        <p:spPr>
          <a:xfrm>
            <a:off x="0" y="2209799"/>
            <a:ext cx="17348200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6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5C3B73-8635-2C4A-ABF8-FE0B72E6E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5C3B73-8635-2C4A-ABF8-FE0B72E6E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806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7410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34323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7410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34323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pic>
        <p:nvPicPr>
          <p:cNvPr id="6" name="Picture 5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94FA1668-0BCA-8835-9D6C-40E3168923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9" r="21010"/>
          <a:stretch>
            <a:fillRect/>
          </a:stretch>
        </p:blipFill>
        <p:spPr>
          <a:xfrm>
            <a:off x="3340100" y="8680704"/>
            <a:ext cx="13703300" cy="1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20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7410" y="390144"/>
            <a:ext cx="1561338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7410" y="2243328"/>
            <a:ext cx="1561338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6" r:id="rId3"/>
    <p:sldLayoutId id="2147483667" r:id="rId4"/>
    <p:sldLayoutId id="2147483669" r:id="rId5"/>
    <p:sldLayoutId id="2147483662" r:id="rId6"/>
    <p:sldLayoutId id="2147483670" r:id="rId7"/>
    <p:sldLayoutId id="2147483663" r:id="rId8"/>
    <p:sldLayoutId id="2147483672" r:id="rId9"/>
    <p:sldLayoutId id="2147483668" r:id="rId10"/>
    <p:sldLayoutId id="2147483671" r:id="rId11"/>
    <p:sldLayoutId id="2147483664" r:id="rId12"/>
  </p:sldLayoutIdLst>
  <p:txStyles>
    <p:titleStyle>
      <a:lvl1pPr>
        <a:defRPr sz="5400" b="1"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PearlN@fpmseta.org.za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xoliswaR@fpmseta.org.za" TargetMode="External"/><Relationship Id="rId5" Type="http://schemas.openxmlformats.org/officeDocument/2006/relationships/hyperlink" Target="mailto:sylviat@fpmseta.org.za" TargetMode="External"/><Relationship Id="rId4" Type="http://schemas.openxmlformats.org/officeDocument/2006/relationships/hyperlink" Target="mailto:LouiseS@fpmseta.org.za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309A5-DEAA-A041-77E5-9180051AF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1661993"/>
          </a:xfrm>
        </p:spPr>
        <p:txBody>
          <a:bodyPr/>
          <a:lstStyle/>
          <a:p>
            <a:r>
              <a:rPr lang="en-ZA" dirty="0">
                <a:latin typeface="Gill Sans Nova" panose="020B0602020104020203" pitchFamily="34" charset="0"/>
              </a:rPr>
              <a:t>Skills Planning Presentation 2026-27</a:t>
            </a:r>
            <a:br>
              <a:rPr lang="en-ZA" dirty="0">
                <a:latin typeface="Gill Sans Nova" panose="020B0602020104020203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946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90A8-1523-D7F0-3FB0-3BADECA9D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1EB5F94-0223-185F-F757-E267F24203F7}"/>
              </a:ext>
            </a:extLst>
          </p:cNvPr>
          <p:cNvSpPr txBox="1">
            <a:spLocks/>
          </p:cNvSpPr>
          <p:nvPr/>
        </p:nvSpPr>
        <p:spPr>
          <a:xfrm>
            <a:off x="6832600" y="609600"/>
            <a:ext cx="105156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>
                <a:latin typeface="Gill Sans MT" panose="020B0502020104020203" pitchFamily="34" charset="0"/>
              </a:rPr>
              <a:t>Eligibility?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34DFCA-488D-D432-6CDB-6F7A8659BBF5}"/>
              </a:ext>
            </a:extLst>
          </p:cNvPr>
          <p:cNvSpPr txBox="1">
            <a:spLocks/>
          </p:cNvSpPr>
          <p:nvPr/>
        </p:nvSpPr>
        <p:spPr>
          <a:xfrm>
            <a:off x="6819900" y="2057400"/>
            <a:ext cx="9626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4000" dirty="0"/>
              <a:t>Registered for skills development levies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4000" dirty="0"/>
              <a:t>Has paid levies as prescribed (minimum threshold of R500K per annum)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4000" dirty="0"/>
              <a:t>Submission of WSP plan and ATR report for coming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4000" dirty="0"/>
              <a:t>Submission of annual training report and/or PIVOTAL training report indicating alignment to WSP and ATR from previous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CEBD8-84F0-8037-02EE-69E9478323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r="21633"/>
          <a:stretch>
            <a:fillRect/>
          </a:stretch>
        </p:blipFill>
        <p:spPr>
          <a:xfrm>
            <a:off x="0" y="0"/>
            <a:ext cx="5936856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18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4CDBB-9AC7-C0ED-3E0B-05A286DCE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CBE301B-76E0-FFBB-4825-75228C92E6A7}"/>
              </a:ext>
            </a:extLst>
          </p:cNvPr>
          <p:cNvSpPr txBox="1">
            <a:spLocks/>
          </p:cNvSpPr>
          <p:nvPr/>
        </p:nvSpPr>
        <p:spPr>
          <a:xfrm>
            <a:off x="6400748" y="512369"/>
            <a:ext cx="5250459" cy="1325563"/>
          </a:xfrm>
          <a:prstGeom prst="rect">
            <a:avLst/>
          </a:prstGeom>
        </p:spPr>
        <p:txBody>
          <a:bodyPr wrap="square" lIns="0" tIns="0" rIns="0" bIns="0">
            <a:normAutofit fontScale="92500" lnSpcReduction="10000"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sz="5000" dirty="0">
                <a:latin typeface="Gill Sans MT" panose="020B0502020104020203" pitchFamily="34" charset="0"/>
              </a:rPr>
              <a:t>Sections of MG Applications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EF0F38-1556-2023-9CDC-933B79876858}"/>
              </a:ext>
            </a:extLst>
          </p:cNvPr>
          <p:cNvSpPr txBox="1">
            <a:spLocks/>
          </p:cNvSpPr>
          <p:nvPr/>
        </p:nvSpPr>
        <p:spPr>
          <a:xfrm>
            <a:off x="6366711" y="2230997"/>
            <a:ext cx="10852496" cy="259397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en-ZA" sz="3800" dirty="0"/>
              <a:t>Up-to-date and accurate organisational information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ZA" sz="3800" dirty="0"/>
              <a:t>Banking details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ZA" sz="3800" dirty="0"/>
              <a:t>Employment summary and provincial breakdown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ZA" sz="3800" dirty="0"/>
              <a:t>Details on current workforce (including learners)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ZA" sz="3800" dirty="0"/>
              <a:t>Workplace skills plan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C9BAB-B813-53C1-4091-F93C39D74ED2}"/>
              </a:ext>
            </a:extLst>
          </p:cNvPr>
          <p:cNvSpPr txBox="1"/>
          <p:nvPr/>
        </p:nvSpPr>
        <p:spPr>
          <a:xfrm>
            <a:off x="6279804" y="5784294"/>
            <a:ext cx="5040000" cy="2826306"/>
          </a:xfrm>
          <a:prstGeom prst="roundRect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txBody>
          <a:bodyPr wrap="square">
            <a:spAutoFit/>
          </a:bodyPr>
          <a:lstStyle/>
          <a:p>
            <a:pPr lvl="2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chemeClr val="bg1"/>
                </a:solidFill>
                <a:latin typeface="+mn-lt"/>
              </a:rPr>
              <a:t>PIVOTAL Plan</a:t>
            </a:r>
          </a:p>
          <a:p>
            <a:pPr lvl="2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schemeClr val="bg1"/>
              </a:solidFill>
              <a:latin typeface="+mn-lt"/>
            </a:endParaRPr>
          </a:p>
          <a:p>
            <a:pPr lvl="2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Planned implementation of PIVOTAL learning </a:t>
            </a:r>
            <a:r>
              <a:rPr lang="en-US" sz="2000" kern="0" dirty="0" err="1">
                <a:solidFill>
                  <a:schemeClr val="bg1"/>
                </a:solidFill>
                <a:latin typeface="+mn-lt"/>
              </a:rPr>
              <a:t>programmes</a:t>
            </a:r>
            <a:r>
              <a:rPr lang="en-US" sz="2000" kern="0" dirty="0">
                <a:solidFill>
                  <a:schemeClr val="bg1"/>
                </a:solidFill>
                <a:latin typeface="+mn-lt"/>
              </a:rPr>
              <a:t> e.g. apprenticeships, learnerships, credit bearing skills </a:t>
            </a:r>
            <a:r>
              <a:rPr lang="en-US" sz="2000" kern="0" dirty="0" err="1">
                <a:solidFill>
                  <a:schemeClr val="bg1"/>
                </a:solidFill>
                <a:latin typeface="+mn-lt"/>
              </a:rPr>
              <a:t>programmes</a:t>
            </a:r>
            <a:r>
              <a:rPr lang="en-US" sz="2000" kern="0" dirty="0">
                <a:solidFill>
                  <a:schemeClr val="bg1"/>
                </a:solidFill>
                <a:latin typeface="+mn-lt"/>
              </a:rPr>
              <a:t>, work integrated learning, bursary </a:t>
            </a:r>
            <a:r>
              <a:rPr lang="en-US" sz="2000" kern="0" dirty="0" err="1">
                <a:solidFill>
                  <a:schemeClr val="bg1"/>
                </a:solidFill>
                <a:latin typeface="+mn-lt"/>
              </a:rPr>
              <a:t>programmes</a:t>
            </a:r>
            <a:r>
              <a:rPr lang="en-US" sz="2000" kern="0" dirty="0">
                <a:solidFill>
                  <a:schemeClr val="bg1"/>
                </a:solidFill>
                <a:latin typeface="+mn-lt"/>
              </a:rPr>
              <a:t> (post school / tertiary qualifications at TVETs/ HEIs)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5FBBD-FBB9-FAC8-9943-2A28EBA36540}"/>
              </a:ext>
            </a:extLst>
          </p:cNvPr>
          <p:cNvSpPr txBox="1"/>
          <p:nvPr/>
        </p:nvSpPr>
        <p:spPr>
          <a:xfrm>
            <a:off x="11633427" y="6124813"/>
            <a:ext cx="5040000" cy="2145268"/>
          </a:xfrm>
          <a:prstGeom prst="roundRect">
            <a:avLst/>
          </a:prstGeom>
          <a:solidFill>
            <a:srgbClr val="1A6076"/>
          </a:solidFill>
          <a:ln>
            <a:solidFill>
              <a:srgbClr val="1A6076"/>
            </a:solidFill>
          </a:ln>
        </p:spPr>
        <p:txBody>
          <a:bodyPr wrap="square">
            <a:spAutoFit/>
          </a:bodyPr>
          <a:lstStyle/>
          <a:p>
            <a:pPr lvl="2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chemeClr val="bg1"/>
                </a:solidFill>
                <a:latin typeface="+mn-lt"/>
              </a:rPr>
              <a:t>NON-PIVOTAL Plan</a:t>
            </a:r>
          </a:p>
          <a:p>
            <a:pPr lvl="2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schemeClr val="bg1"/>
              </a:solidFill>
              <a:latin typeface="+mn-lt"/>
            </a:endParaRPr>
          </a:p>
          <a:p>
            <a:pPr lvl="2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Planned implementation of other learning </a:t>
            </a:r>
            <a:r>
              <a:rPr lang="en-US" sz="2000" kern="0" dirty="0" err="1">
                <a:solidFill>
                  <a:schemeClr val="bg1"/>
                </a:solidFill>
                <a:latin typeface="+mn-lt"/>
              </a:rPr>
              <a:t>programmes</a:t>
            </a:r>
            <a:r>
              <a:rPr lang="en-US" sz="2000" kern="0" dirty="0">
                <a:solidFill>
                  <a:schemeClr val="bg1"/>
                </a:solidFill>
                <a:latin typeface="+mn-lt"/>
              </a:rPr>
              <a:t> e.g. non-credit bearing skills </a:t>
            </a:r>
            <a:r>
              <a:rPr lang="en-US" sz="2000" kern="0" dirty="0" err="1">
                <a:solidFill>
                  <a:schemeClr val="bg1"/>
                </a:solidFill>
                <a:latin typeface="+mn-lt"/>
              </a:rPr>
              <a:t>programmes</a:t>
            </a:r>
            <a:r>
              <a:rPr lang="en-US" sz="2000" kern="0" dirty="0">
                <a:solidFill>
                  <a:schemeClr val="bg1"/>
                </a:solidFill>
                <a:latin typeface="+mn-lt"/>
              </a:rPr>
              <a:t>, in-house training (health and safety, HIV/Aids awareness)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CCFD54-1508-057E-990E-FEF9DD687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r="21633"/>
          <a:stretch>
            <a:fillRect/>
          </a:stretch>
        </p:blipFill>
        <p:spPr>
          <a:xfrm>
            <a:off x="0" y="0"/>
            <a:ext cx="5936856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97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5AD07-F6CD-6C4E-2BCC-CF7002382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1227FD5-8F20-9E15-C89C-F1C34367D0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4" b="16207"/>
          <a:stretch>
            <a:fillRect/>
          </a:stretch>
        </p:blipFill>
        <p:spPr>
          <a:xfrm>
            <a:off x="0" y="3850174"/>
            <a:ext cx="17348200" cy="590342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D2FCAA3-839A-D5DA-DBCD-D77A6D927A07}"/>
              </a:ext>
            </a:extLst>
          </p:cNvPr>
          <p:cNvSpPr txBox="1">
            <a:spLocks/>
          </p:cNvSpPr>
          <p:nvPr/>
        </p:nvSpPr>
        <p:spPr>
          <a:xfrm>
            <a:off x="520700" y="237172"/>
            <a:ext cx="105156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sz="5000" dirty="0"/>
              <a:t>Workplace Skills Planning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194B3-404E-D29A-93F2-5AE46AB9002A}"/>
              </a:ext>
            </a:extLst>
          </p:cNvPr>
          <p:cNvSpPr txBox="1"/>
          <p:nvPr/>
        </p:nvSpPr>
        <p:spPr>
          <a:xfrm>
            <a:off x="580402" y="1442799"/>
            <a:ext cx="3600000" cy="919401"/>
          </a:xfrm>
          <a:prstGeom prst="round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txBody>
          <a:bodyPr wrap="square" rtlCol="0">
            <a:spAutoFit/>
          </a:bodyPr>
          <a:lstStyle/>
          <a:p>
            <a:r>
              <a:rPr lang="en-ZA" sz="2400" b="1" dirty="0">
                <a:solidFill>
                  <a:schemeClr val="bg1"/>
                </a:solidFill>
                <a:latin typeface="+mn-lt"/>
              </a:rPr>
              <a:t>ATR and/or Pivotal Report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3E567-2229-3919-B957-0C3183C8661D}"/>
              </a:ext>
            </a:extLst>
          </p:cNvPr>
          <p:cNvSpPr txBox="1"/>
          <p:nvPr/>
        </p:nvSpPr>
        <p:spPr>
          <a:xfrm>
            <a:off x="5092700" y="1406101"/>
            <a:ext cx="3600000" cy="919401"/>
          </a:xfrm>
          <a:prstGeom prst="round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txBody>
          <a:bodyPr wrap="square" rtlCol="0">
            <a:spAutoFit/>
          </a:bodyPr>
          <a:lstStyle/>
          <a:p>
            <a:r>
              <a:rPr lang="en-ZA" sz="2400" b="1" dirty="0">
                <a:solidFill>
                  <a:schemeClr val="bg1"/>
                </a:solidFill>
                <a:latin typeface="+mn-lt"/>
              </a:rPr>
              <a:t>Internal and External Training Conducted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00A9C7-4939-0552-0CF1-2B91E625783F}"/>
              </a:ext>
            </a:extLst>
          </p:cNvPr>
          <p:cNvSpPr txBox="1"/>
          <p:nvPr/>
        </p:nvSpPr>
        <p:spPr>
          <a:xfrm>
            <a:off x="9588500" y="1391532"/>
            <a:ext cx="3600000" cy="919401"/>
          </a:xfrm>
          <a:prstGeom prst="roundRect">
            <a:avLst/>
          </a:prstGeom>
          <a:solidFill>
            <a:srgbClr val="F79117"/>
          </a:solidFill>
          <a:ln>
            <a:solidFill>
              <a:srgbClr val="F79117"/>
            </a:solidFill>
          </a:ln>
        </p:spPr>
        <p:txBody>
          <a:bodyPr wrap="square" rtlCol="0">
            <a:spAutoFit/>
          </a:bodyPr>
          <a:lstStyle/>
          <a:p>
            <a:r>
              <a:rPr lang="en-ZA" sz="2400" b="1" dirty="0">
                <a:solidFill>
                  <a:schemeClr val="bg1"/>
                </a:solidFill>
                <a:latin typeface="+mn-lt"/>
              </a:rPr>
              <a:t>Previous year from 1 April to 31 March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4A84C6-7CA0-4ACB-C9F9-422E903A7B52}"/>
              </a:ext>
            </a:extLst>
          </p:cNvPr>
          <p:cNvSpPr txBox="1"/>
          <p:nvPr/>
        </p:nvSpPr>
        <p:spPr>
          <a:xfrm>
            <a:off x="584793" y="2455014"/>
            <a:ext cx="3600000" cy="91940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ZA" sz="2400" b="1" dirty="0">
                <a:solidFill>
                  <a:schemeClr val="bg1"/>
                </a:solidFill>
                <a:latin typeface="+mn-lt"/>
              </a:rPr>
              <a:t>WSP and/or Pivotal Report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6DAB4-08F9-6CDA-9E06-3B175FB0C91A}"/>
              </a:ext>
            </a:extLst>
          </p:cNvPr>
          <p:cNvSpPr txBox="1"/>
          <p:nvPr/>
        </p:nvSpPr>
        <p:spPr>
          <a:xfrm>
            <a:off x="5074100" y="2455014"/>
            <a:ext cx="3600000" cy="91940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ZA" sz="2400" b="1" dirty="0">
                <a:solidFill>
                  <a:schemeClr val="bg1"/>
                </a:solidFill>
                <a:latin typeface="+mn-lt"/>
              </a:rPr>
              <a:t>Internal and External Training Planned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00F756-5ABB-30B7-0963-AD5421F8A2A2}"/>
              </a:ext>
            </a:extLst>
          </p:cNvPr>
          <p:cNvSpPr txBox="1"/>
          <p:nvPr/>
        </p:nvSpPr>
        <p:spPr>
          <a:xfrm>
            <a:off x="9606949" y="2455014"/>
            <a:ext cx="3600000" cy="91940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ZA" sz="2400" b="1" dirty="0">
                <a:solidFill>
                  <a:schemeClr val="bg1"/>
                </a:solidFill>
                <a:latin typeface="+mn-lt"/>
              </a:rPr>
              <a:t>Next year from 1 April to 31 March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1A0E96-A76B-0822-5E8C-B9CCF422D7CE}"/>
              </a:ext>
            </a:extLst>
          </p:cNvPr>
          <p:cNvSpPr txBox="1"/>
          <p:nvPr/>
        </p:nvSpPr>
        <p:spPr>
          <a:xfrm>
            <a:off x="12712700" y="4112152"/>
            <a:ext cx="4419599" cy="5319593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sz="2400" b="1" dirty="0">
                <a:solidFill>
                  <a:srgbClr val="F79117"/>
                </a:solidFill>
                <a:latin typeface="+mj-lt"/>
              </a:rPr>
              <a:t>Less than 50 employees? </a:t>
            </a:r>
            <a:r>
              <a:rPr lang="en-ZA" sz="2400" dirty="0">
                <a:solidFill>
                  <a:schemeClr val="tx1"/>
                </a:solidFill>
                <a:latin typeface="+mj-lt"/>
              </a:rPr>
              <a:t>Signed off and authorised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chemeClr val="tx1"/>
                </a:solidFill>
                <a:latin typeface="+mj-lt"/>
              </a:rPr>
              <a:t>Owner/CEO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chemeClr val="tx1"/>
                </a:solidFill>
                <a:latin typeface="+mj-lt"/>
              </a:rPr>
              <a:t>Designated employee representative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400" dirty="0">
              <a:solidFill>
                <a:schemeClr val="tx1"/>
              </a:solidFill>
              <a:latin typeface="+mj-lt"/>
            </a:endParaRPr>
          </a:p>
          <a:p>
            <a:r>
              <a:rPr lang="en-ZA" sz="2400" b="1" dirty="0">
                <a:solidFill>
                  <a:srgbClr val="F79117"/>
                </a:solidFill>
                <a:latin typeface="+mj-lt"/>
              </a:rPr>
              <a:t>50 or more employees? </a:t>
            </a:r>
            <a:endParaRPr lang="en-ZA" sz="2400" dirty="0">
              <a:solidFill>
                <a:srgbClr val="F79117"/>
              </a:solidFill>
              <a:latin typeface="+mj-lt"/>
            </a:endParaRPr>
          </a:p>
          <a:p>
            <a:r>
              <a:rPr lang="en-ZA" sz="2400" dirty="0">
                <a:solidFill>
                  <a:schemeClr val="tx1"/>
                </a:solidFill>
                <a:latin typeface="+mj-lt"/>
              </a:rPr>
              <a:t>Signed off and authorised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chemeClr val="tx1"/>
                </a:solidFill>
                <a:latin typeface="+mj-lt"/>
              </a:rPr>
              <a:t>Internal training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chemeClr val="tx1"/>
                </a:solidFill>
                <a:latin typeface="+mj-lt"/>
              </a:rPr>
              <a:t>Skills development committee (including designated labour representative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6A01104-C39D-683F-6413-2F785B67D881}"/>
              </a:ext>
            </a:extLst>
          </p:cNvPr>
          <p:cNvSpPr/>
          <p:nvPr/>
        </p:nvSpPr>
        <p:spPr>
          <a:xfrm>
            <a:off x="4594512" y="1753042"/>
            <a:ext cx="217714" cy="409852"/>
          </a:xfrm>
          <a:prstGeom prst="rightArrow">
            <a:avLst/>
          </a:prstGeom>
          <a:solidFill>
            <a:schemeClr val="bg1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F556E0F-CDEA-952F-8B77-34BD8A18EB47}"/>
              </a:ext>
            </a:extLst>
          </p:cNvPr>
          <p:cNvSpPr/>
          <p:nvPr/>
        </p:nvSpPr>
        <p:spPr>
          <a:xfrm>
            <a:off x="9104589" y="1726606"/>
            <a:ext cx="217714" cy="409852"/>
          </a:xfrm>
          <a:prstGeom prst="rightArrow">
            <a:avLst/>
          </a:prstGeom>
          <a:solidFill>
            <a:schemeClr val="bg1"/>
          </a:solidFill>
          <a:ln>
            <a:solidFill>
              <a:srgbClr val="F791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52C9C89-9D1D-334C-2F14-D55E3D89499A}"/>
              </a:ext>
            </a:extLst>
          </p:cNvPr>
          <p:cNvSpPr/>
          <p:nvPr/>
        </p:nvSpPr>
        <p:spPr>
          <a:xfrm>
            <a:off x="9065438" y="2760613"/>
            <a:ext cx="217714" cy="409852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43491A7-E2B9-C027-2979-FE307C398D89}"/>
              </a:ext>
            </a:extLst>
          </p:cNvPr>
          <p:cNvSpPr/>
          <p:nvPr/>
        </p:nvSpPr>
        <p:spPr>
          <a:xfrm>
            <a:off x="4542360" y="2790088"/>
            <a:ext cx="217714" cy="409852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744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F9BC3-D867-B213-A4B4-5393F1999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89349D0-317B-4590-CDF2-9C080E58CB32}"/>
              </a:ext>
            </a:extLst>
          </p:cNvPr>
          <p:cNvSpPr txBox="1">
            <a:spLocks/>
          </p:cNvSpPr>
          <p:nvPr/>
        </p:nvSpPr>
        <p:spPr>
          <a:xfrm>
            <a:off x="6464300" y="381000"/>
            <a:ext cx="10515600" cy="13255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>
                <a:latin typeface="Gill Sans MT" panose="020B0502020104020203" pitchFamily="34" charset="0"/>
              </a:rPr>
              <a:t>Submission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4AEDB7-875B-9147-826B-20D9CEFC32AA}"/>
              </a:ext>
            </a:extLst>
          </p:cNvPr>
          <p:cNvSpPr txBox="1">
            <a:spLocks/>
          </p:cNvSpPr>
          <p:nvPr/>
        </p:nvSpPr>
        <p:spPr>
          <a:xfrm>
            <a:off x="6451600" y="1295400"/>
            <a:ext cx="99060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600" dirty="0">
                <a:latin typeface="+mj-lt"/>
              </a:rPr>
              <a:t>Via LMIS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600" dirty="0">
                <a:latin typeface="+mj-lt"/>
              </a:rPr>
              <a:t>Authorisation?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600" dirty="0">
                <a:latin typeface="+mj-lt"/>
              </a:rPr>
              <a:t>Proof of banking details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600" dirty="0">
                <a:latin typeface="+mj-lt"/>
              </a:rPr>
              <a:t>Original proof of banking details for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600" dirty="0">
                <a:latin typeface="+mj-lt"/>
              </a:rPr>
              <a:t>1</a:t>
            </a:r>
            <a:r>
              <a:rPr lang="en-ZA" sz="3600" baseline="30000" dirty="0">
                <a:latin typeface="+mj-lt"/>
              </a:rPr>
              <a:t>st</a:t>
            </a:r>
            <a:r>
              <a:rPr lang="en-ZA" sz="3600" dirty="0">
                <a:latin typeface="+mj-lt"/>
              </a:rPr>
              <a:t> time applicants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600" dirty="0">
                <a:latin typeface="+mj-lt"/>
              </a:rPr>
              <a:t>Change of banking details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600" dirty="0">
                <a:latin typeface="+mj-lt"/>
              </a:rPr>
              <a:t>Assistance available</a:t>
            </a:r>
          </a:p>
          <a:p>
            <a:r>
              <a:rPr lang="en-ZA" sz="3600" b="1" dirty="0"/>
              <a:t>Extension requests </a:t>
            </a:r>
            <a:r>
              <a:rPr lang="en-ZA" sz="3600" dirty="0"/>
              <a:t>– Letters on company letterhead to be uploaded on LMIS before/on 31 March 2026.</a:t>
            </a:r>
          </a:p>
          <a:p>
            <a:r>
              <a:rPr lang="en-ZA" sz="3600" dirty="0"/>
              <a:t>No letters will be acceptable after the 31 March as this will attract AG findings (subject to Board approval)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40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1D392E-495D-17FB-6B68-034FB78CB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 r="13917"/>
          <a:stretch>
            <a:fillRect/>
          </a:stretch>
        </p:blipFill>
        <p:spPr>
          <a:xfrm>
            <a:off x="13624" y="0"/>
            <a:ext cx="5841076" cy="983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79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2CBB3-7CA3-1997-94E1-D24087041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022718-C185-E0F5-48EE-147F10758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7" b="20597"/>
          <a:stretch>
            <a:fillRect/>
          </a:stretch>
        </p:blipFill>
        <p:spPr>
          <a:xfrm>
            <a:off x="0" y="0"/>
            <a:ext cx="17348200" cy="9753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0EECC7F-788D-B062-5858-AD0A0A0CEAE1}"/>
              </a:ext>
            </a:extLst>
          </p:cNvPr>
          <p:cNvSpPr txBox="1">
            <a:spLocks/>
          </p:cNvSpPr>
          <p:nvPr/>
        </p:nvSpPr>
        <p:spPr>
          <a:xfrm>
            <a:off x="749300" y="524461"/>
            <a:ext cx="7696200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>
                <a:solidFill>
                  <a:schemeClr val="bg1"/>
                </a:solidFill>
                <a:latin typeface="Gill Sans Nova" panose="020B0602020104020203" pitchFamily="34" charset="0"/>
              </a:rPr>
              <a:t>Why is the PIVOTAL List Important?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EA7426-9DF1-3A3C-8C7C-94DB43682A44}"/>
              </a:ext>
            </a:extLst>
          </p:cNvPr>
          <p:cNvSpPr txBox="1">
            <a:spLocks/>
          </p:cNvSpPr>
          <p:nvPr/>
        </p:nvSpPr>
        <p:spPr>
          <a:xfrm>
            <a:off x="714202" y="2465823"/>
            <a:ext cx="6934200" cy="121165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ZA" sz="40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000" dirty="0">
                <a:solidFill>
                  <a:schemeClr val="bg1"/>
                </a:solidFill>
              </a:rPr>
              <a:t>Used by DHET to compile list of skills in high demand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ZA" sz="4000" dirty="0">
                <a:solidFill>
                  <a:schemeClr val="bg1"/>
                </a:solidFill>
              </a:rPr>
              <a:t>Used by </a:t>
            </a:r>
            <a:r>
              <a:rPr lang="en-ZA" sz="4000" dirty="0" err="1">
                <a:solidFill>
                  <a:schemeClr val="bg1"/>
                </a:solidFill>
              </a:rPr>
              <a:t>DoL</a:t>
            </a:r>
            <a:r>
              <a:rPr lang="en-ZA" sz="4000" dirty="0">
                <a:solidFill>
                  <a:schemeClr val="bg1"/>
                </a:solidFill>
              </a:rPr>
              <a:t> to compile scarce and critical skills list</a:t>
            </a:r>
          </a:p>
          <a:p>
            <a:endParaRPr lang="en-ZA" sz="4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42767C-F7D7-DE7C-B21F-B21E26A2DBAF}"/>
              </a:ext>
            </a:extLst>
          </p:cNvPr>
          <p:cNvSpPr txBox="1"/>
          <p:nvPr/>
        </p:nvSpPr>
        <p:spPr>
          <a:xfrm>
            <a:off x="977900" y="7588072"/>
            <a:ext cx="4607098" cy="15580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ZA" sz="2200" b="1" dirty="0">
                <a:solidFill>
                  <a:schemeClr val="bg1"/>
                </a:solidFill>
                <a:latin typeface="Gill Sans Nova" panose="020B0602020104020203" pitchFamily="34" charset="0"/>
              </a:rPr>
              <a:t>DHET conducts a verification process of SETA PIVOTAL list </a:t>
            </a:r>
            <a:endParaRPr lang="en-ZA" sz="2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4D8DA14-BC9D-F492-BE93-BFBF37D32432}"/>
              </a:ext>
            </a:extLst>
          </p:cNvPr>
          <p:cNvSpPr/>
          <p:nvPr/>
        </p:nvSpPr>
        <p:spPr>
          <a:xfrm>
            <a:off x="2806700" y="6629400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6000" b="1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50314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00AA3-2F44-C021-9997-81E3F22F1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7C8429-01A5-896B-6E32-DB0F2ED36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1" b="11368"/>
          <a:stretch>
            <a:fillRect/>
          </a:stretch>
        </p:blipFill>
        <p:spPr>
          <a:xfrm>
            <a:off x="0" y="0"/>
            <a:ext cx="18194452" cy="9753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A1258AB-E7A4-4CFF-1F76-6198A9ADE881}"/>
              </a:ext>
            </a:extLst>
          </p:cNvPr>
          <p:cNvSpPr txBox="1">
            <a:spLocks/>
          </p:cNvSpPr>
          <p:nvPr/>
        </p:nvSpPr>
        <p:spPr>
          <a:xfrm>
            <a:off x="562826" y="408084"/>
            <a:ext cx="85344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How are PIVOTAL/SPOI Interventions Identified?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4E6A9A-54C2-5D31-E85A-C054706FAA83}"/>
              </a:ext>
            </a:extLst>
          </p:cNvPr>
          <p:cNvSpPr txBox="1">
            <a:spLocks/>
          </p:cNvSpPr>
          <p:nvPr/>
        </p:nvSpPr>
        <p:spPr>
          <a:xfrm>
            <a:off x="947057" y="1909989"/>
            <a:ext cx="5540829" cy="435133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Z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1CC3E-686D-554A-E9F9-E9B8F375B489}"/>
              </a:ext>
            </a:extLst>
          </p:cNvPr>
          <p:cNvSpPr txBox="1"/>
          <p:nvPr/>
        </p:nvSpPr>
        <p:spPr>
          <a:xfrm>
            <a:off x="5245100" y="4724400"/>
            <a:ext cx="103403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200" b="1" dirty="0">
                <a:solidFill>
                  <a:schemeClr val="bg1"/>
                </a:solidFill>
              </a:rPr>
              <a:t>OFO Code framework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521686-2495-CC25-FA81-0F53480B5B4F}"/>
              </a:ext>
            </a:extLst>
          </p:cNvPr>
          <p:cNvSpPr txBox="1"/>
          <p:nvPr/>
        </p:nvSpPr>
        <p:spPr>
          <a:xfrm>
            <a:off x="5245100" y="5575047"/>
            <a:ext cx="103403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200" b="1" dirty="0">
                <a:solidFill>
                  <a:schemeClr val="bg1"/>
                </a:solidFill>
              </a:rPr>
              <a:t>Occupations (specialisation, titles, task, trade, etc.)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EC07CC-C47C-32A5-EF8D-E38CBCEBFD36}"/>
              </a:ext>
            </a:extLst>
          </p:cNvPr>
          <p:cNvSpPr txBox="1"/>
          <p:nvPr/>
        </p:nvSpPr>
        <p:spPr>
          <a:xfrm>
            <a:off x="5245100" y="6598232"/>
            <a:ext cx="85344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200" b="1" dirty="0">
                <a:solidFill>
                  <a:schemeClr val="bg1"/>
                </a:solidFill>
              </a:rPr>
              <a:t>Socio economic status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BF3FB-6A32-7B54-2855-11FE09E56EE9}"/>
              </a:ext>
            </a:extLst>
          </p:cNvPr>
          <p:cNvSpPr txBox="1"/>
          <p:nvPr/>
        </p:nvSpPr>
        <p:spPr>
          <a:xfrm>
            <a:off x="5245100" y="7609806"/>
            <a:ext cx="85344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200" b="1" dirty="0">
                <a:solidFill>
                  <a:schemeClr val="bg1"/>
                </a:solidFill>
              </a:rPr>
              <a:t>PIVOTAL programmes and interventions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882FA9-4FD2-620A-C26A-437DB35A8485}"/>
              </a:ext>
            </a:extLst>
          </p:cNvPr>
          <p:cNvSpPr txBox="1"/>
          <p:nvPr/>
        </p:nvSpPr>
        <p:spPr>
          <a:xfrm>
            <a:off x="5245100" y="8534400"/>
            <a:ext cx="85344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200" b="1" dirty="0">
                <a:solidFill>
                  <a:schemeClr val="bg1"/>
                </a:solidFill>
              </a:rPr>
              <a:t>NQF level</a:t>
            </a:r>
          </a:p>
        </p:txBody>
      </p:sp>
    </p:spTree>
    <p:extLst>
      <p:ext uri="{BB962C8B-B14F-4D97-AF65-F5344CB8AC3E}">
        <p14:creationId xmlns:p14="http://schemas.microsoft.com/office/powerpoint/2010/main" val="995677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10D3B-9359-545F-1F29-F6F2A39E8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85CA16-EDD5-FF0D-46BB-08B87318A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1" b="11368"/>
          <a:stretch>
            <a:fillRect/>
          </a:stretch>
        </p:blipFill>
        <p:spPr>
          <a:xfrm>
            <a:off x="0" y="0"/>
            <a:ext cx="18194452" cy="9753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CFA62B2-7AE7-4812-5337-A080EA6BCD30}"/>
              </a:ext>
            </a:extLst>
          </p:cNvPr>
          <p:cNvSpPr txBox="1">
            <a:spLocks/>
          </p:cNvSpPr>
          <p:nvPr/>
        </p:nvSpPr>
        <p:spPr>
          <a:xfrm>
            <a:off x="562826" y="408084"/>
            <a:ext cx="85344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How are PIVOTAL/SPOI Interventions Identified?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56E3AA-D2CD-BDA5-A5E7-DD3BE053822E}"/>
              </a:ext>
            </a:extLst>
          </p:cNvPr>
          <p:cNvSpPr txBox="1">
            <a:spLocks/>
          </p:cNvSpPr>
          <p:nvPr/>
        </p:nvSpPr>
        <p:spPr>
          <a:xfrm>
            <a:off x="947057" y="1909989"/>
            <a:ext cx="5540829" cy="435133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Z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31E4E-3D0F-A206-869D-4712AE26ED33}"/>
              </a:ext>
            </a:extLst>
          </p:cNvPr>
          <p:cNvSpPr txBox="1"/>
          <p:nvPr/>
        </p:nvSpPr>
        <p:spPr>
          <a:xfrm>
            <a:off x="5245100" y="5709437"/>
            <a:ext cx="103403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200" b="1" dirty="0">
                <a:solidFill>
                  <a:schemeClr val="bg1"/>
                </a:solidFill>
              </a:rPr>
              <a:t>Information provided in WSP/ATR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263791-DE1B-A509-04CC-E0588D2D404D}"/>
              </a:ext>
            </a:extLst>
          </p:cNvPr>
          <p:cNvSpPr txBox="1"/>
          <p:nvPr/>
        </p:nvSpPr>
        <p:spPr>
          <a:xfrm>
            <a:off x="5245100" y="6560084"/>
            <a:ext cx="10340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200" b="1" dirty="0">
                <a:solidFill>
                  <a:schemeClr val="bg1"/>
                </a:solidFill>
              </a:rPr>
              <a:t>During MG/DG workshops, focus groups and other stakeholder engagements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B41282-48A3-68BB-5703-05231A548990}"/>
              </a:ext>
            </a:extLst>
          </p:cNvPr>
          <p:cNvSpPr txBox="1"/>
          <p:nvPr/>
        </p:nvSpPr>
        <p:spPr>
          <a:xfrm>
            <a:off x="5245100" y="7460159"/>
            <a:ext cx="8534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200" b="1" dirty="0">
                <a:solidFill>
                  <a:schemeClr val="bg1"/>
                </a:solidFill>
              </a:rPr>
              <a:t>The type, appropriate, preferred intervention for an occupation at a specific NQF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98F317-3183-E350-941B-93B6AD66A9ED}"/>
              </a:ext>
            </a:extLst>
          </p:cNvPr>
          <p:cNvSpPr txBox="1"/>
          <p:nvPr/>
        </p:nvSpPr>
        <p:spPr>
          <a:xfrm>
            <a:off x="5267960" y="4726664"/>
            <a:ext cx="103403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200" b="1" dirty="0">
                <a:solidFill>
                  <a:schemeClr val="bg1"/>
                </a:solidFill>
              </a:rPr>
              <a:t>No. of beneficiaries required</a:t>
            </a:r>
          </a:p>
        </p:txBody>
      </p:sp>
    </p:spTree>
    <p:extLst>
      <p:ext uri="{BB962C8B-B14F-4D97-AF65-F5344CB8AC3E}">
        <p14:creationId xmlns:p14="http://schemas.microsoft.com/office/powerpoint/2010/main" val="3010535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775465C-EC20-15D0-B32C-DFE94DE3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700" y="390144"/>
            <a:ext cx="12912090" cy="83099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/>
              <a:t>Top 10 SPOI List 2026-2027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2E4DAB-5780-8CF9-1A6D-04D0449AE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628286"/>
              </p:ext>
            </p:extLst>
          </p:nvPr>
        </p:nvGraphicFramePr>
        <p:xfrm>
          <a:off x="3424829" y="944930"/>
          <a:ext cx="13703723" cy="7710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004">
                  <a:extLst>
                    <a:ext uri="{9D8B030D-6E8A-4147-A177-3AD203B41FA5}">
                      <a16:colId xmlns:a16="http://schemas.microsoft.com/office/drawing/2014/main" val="2154642711"/>
                    </a:ext>
                  </a:extLst>
                </a:gridCol>
                <a:gridCol w="1152008">
                  <a:extLst>
                    <a:ext uri="{9D8B030D-6E8A-4147-A177-3AD203B41FA5}">
                      <a16:colId xmlns:a16="http://schemas.microsoft.com/office/drawing/2014/main" val="3269193225"/>
                    </a:ext>
                  </a:extLst>
                </a:gridCol>
                <a:gridCol w="1024129">
                  <a:extLst>
                    <a:ext uri="{9D8B030D-6E8A-4147-A177-3AD203B41FA5}">
                      <a16:colId xmlns:a16="http://schemas.microsoft.com/office/drawing/2014/main" val="1801940478"/>
                    </a:ext>
                  </a:extLst>
                </a:gridCol>
                <a:gridCol w="2417069">
                  <a:extLst>
                    <a:ext uri="{9D8B030D-6E8A-4147-A177-3AD203B41FA5}">
                      <a16:colId xmlns:a16="http://schemas.microsoft.com/office/drawing/2014/main" val="1109607440"/>
                    </a:ext>
                  </a:extLst>
                </a:gridCol>
                <a:gridCol w="3738707">
                  <a:extLst>
                    <a:ext uri="{9D8B030D-6E8A-4147-A177-3AD203B41FA5}">
                      <a16:colId xmlns:a16="http://schemas.microsoft.com/office/drawing/2014/main" val="2406520397"/>
                    </a:ext>
                  </a:extLst>
                </a:gridCol>
                <a:gridCol w="1183438">
                  <a:extLst>
                    <a:ext uri="{9D8B030D-6E8A-4147-A177-3AD203B41FA5}">
                      <a16:colId xmlns:a16="http://schemas.microsoft.com/office/drawing/2014/main" val="3181335550"/>
                    </a:ext>
                  </a:extLst>
                </a:gridCol>
                <a:gridCol w="539279">
                  <a:extLst>
                    <a:ext uri="{9D8B030D-6E8A-4147-A177-3AD203B41FA5}">
                      <a16:colId xmlns:a16="http://schemas.microsoft.com/office/drawing/2014/main" val="3440953121"/>
                    </a:ext>
                  </a:extLst>
                </a:gridCol>
                <a:gridCol w="628296">
                  <a:extLst>
                    <a:ext uri="{9D8B030D-6E8A-4147-A177-3AD203B41FA5}">
                      <a16:colId xmlns:a16="http://schemas.microsoft.com/office/drawing/2014/main" val="2107254135"/>
                    </a:ext>
                  </a:extLst>
                </a:gridCol>
                <a:gridCol w="725404">
                  <a:extLst>
                    <a:ext uri="{9D8B030D-6E8A-4147-A177-3AD203B41FA5}">
                      <a16:colId xmlns:a16="http://schemas.microsoft.com/office/drawing/2014/main" val="4223532578"/>
                    </a:ext>
                  </a:extLst>
                </a:gridCol>
                <a:gridCol w="1599389">
                  <a:extLst>
                    <a:ext uri="{9D8B030D-6E8A-4147-A177-3AD203B41FA5}">
                      <a16:colId xmlns:a16="http://schemas.microsoft.com/office/drawing/2014/main" val="2254614101"/>
                    </a:ext>
                  </a:extLst>
                </a:gridCol>
              </a:tblGrid>
              <a:tr h="400265">
                <a:tc gridSpan="10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700">
                          <a:effectLst/>
                        </a:rPr>
                        <a:t>FP&amp;M SETA Top 10 SPOI 2026-2027 Submission 29 August 2025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531319"/>
                  </a:ext>
                </a:extLst>
              </a:tr>
              <a:tr h="5003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SETA NAME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PERIOD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OCCUPATION CODE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OCCUPATION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SPECIALISATION/ ALTERNATIVE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INTERVENTION PLANNED BY SETA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NQF LEVEL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NQF ALIGNED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QUANTITY NEEDED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QUANTITY TO BE SUPPORTED BY THE SETA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A7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767837"/>
                  </a:ext>
                </a:extLst>
              </a:tr>
              <a:tr h="5003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FP&amp;M SETA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2026/2027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2021-715301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Sewing Machine Operator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Sewing Machine Attendant, Sewing Machinist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Learnership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Level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255639"/>
                  </a:ext>
                </a:extLst>
              </a:tr>
              <a:tr h="5003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FP&amp;M SETA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2026/2027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2021-312201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 / Operations Supervisor (Manufacturing)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Manufacturing Foreman, Production Plant Supervisor, Assembly Supervisor, Beneficiation Plant Foreman, Shift Manager (Production)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Skills Programme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Level 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283745"/>
                  </a:ext>
                </a:extLst>
              </a:tr>
              <a:tr h="5003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FP&amp;M SETA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2026/2027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2021-683202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Apparel and Related Pattern Maker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Goods Pattern Maker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Learnership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Level 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525930"/>
                  </a:ext>
                </a:extLst>
              </a:tr>
              <a:tr h="5003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FP&amp;M SETA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2026/2027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2021-132104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Engineering Manager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Engineering Maintenance Manager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Bursary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Level 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243723"/>
                  </a:ext>
                </a:extLst>
              </a:tr>
              <a:tr h="7254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FP&amp;M SETA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2026/2027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2021-734102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Logging Plant Operator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Forestry Processor Operator, Forestry Loader Operator, Tree Feller Operator, Feller Buncher Operator, Cable Yarder Operator, Forwarder Operator, Timber Carrier Driver, Skidder Operator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Internship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Level 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169773"/>
                  </a:ext>
                </a:extLst>
              </a:tr>
              <a:tr h="5003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FP&amp;M SETA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2026/2027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2021-122101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Sales and Marketing Manager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Business Development Manager, Key Account Manager, Business Support Manager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Bursary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Level 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104088"/>
                  </a:ext>
                </a:extLst>
              </a:tr>
              <a:tr h="16260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FP&amp;M SETA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2026/2027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2021-718304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Packaging Manufacturing Machine Minder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Packaging Machine Operator, Sack Maker, Corrugated Board Manufacturing Machine Minder, Packaging Machine Minder, Corrugated Board and Container Machine Minder, Corrugated Board Printing and Finishing Machine Technician, Laminator, End Maker, </a:t>
                      </a:r>
                      <a:r>
                        <a:rPr lang="en-GB" sz="1100" b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Metalised</a:t>
                      </a:r>
                      <a:r>
                        <a:rPr lang="en-GB" sz="1100" b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Packaging Paper Machine Setter, Can Maker, Cigarette Packaging Machine Setter, Bag Maker, Cigarette Manufacturing Machine Setter, Carton Maker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Apprenticeship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Level 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435364"/>
                  </a:ext>
                </a:extLst>
              </a:tr>
              <a:tr h="5003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FP&amp;M SETA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2026/2027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2021-684901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Textile, Clothing, Footwear and Leather Processing Machine Mechanic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Sewing Machine Mechanic, Footwear Machine Mechanic / Fitter, Weaving Mechanician, Spinning Mechanician, Knitting Mechanician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Apprenticeship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Level 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71063"/>
                  </a:ext>
                </a:extLst>
              </a:tr>
              <a:tr h="9506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FP&amp;M SETA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2026/2027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2021-216601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Artist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Display Artist, Advertising Artist / Designer, Lettering Designer, Lithographic Artist, Graphic Artist, Film and Video Graphics Designer, Commercial Artist, Calligrapher, Publication Designer, Exhibition / Display Designer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Bursary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Level 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285380"/>
                  </a:ext>
                </a:extLst>
              </a:tr>
              <a:tr h="5003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FP&amp;M SETA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2026/2027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2021-134917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Publisher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Publishing Manager, Commissioning Editor, Publishing Production Manager, Publishing Director, Print Manager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Internship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Level 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100" b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39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7611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9CA64-8B48-F5ED-3A2E-47873EDFD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066E29-2D52-9CDF-7F17-3A5A7136A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" b="8290"/>
          <a:stretch>
            <a:fillRect/>
          </a:stretch>
        </p:blipFill>
        <p:spPr>
          <a:xfrm>
            <a:off x="0" y="0"/>
            <a:ext cx="17373600" cy="97840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3F996D8-CC1C-0D3E-A9A0-04A4DA5ACD4A}"/>
              </a:ext>
            </a:extLst>
          </p:cNvPr>
          <p:cNvSpPr txBox="1">
            <a:spLocks/>
          </p:cNvSpPr>
          <p:nvPr/>
        </p:nvSpPr>
        <p:spPr>
          <a:xfrm>
            <a:off x="478971" y="321582"/>
            <a:ext cx="10515600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>
                <a:solidFill>
                  <a:schemeClr val="bg1"/>
                </a:solidFill>
                <a:latin typeface="Gill Sans Nova" panose="020B0602020104020203" pitchFamily="34" charset="0"/>
              </a:rPr>
              <a:t>Envisaged Outcomes from the Identified Interventions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AD03D4-7627-96E3-75AC-D89A6221E39E}"/>
              </a:ext>
            </a:extLst>
          </p:cNvPr>
          <p:cNvSpPr/>
          <p:nvPr/>
        </p:nvSpPr>
        <p:spPr>
          <a:xfrm>
            <a:off x="1054100" y="6982322"/>
            <a:ext cx="3505200" cy="252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ZA" b="1" dirty="0">
                <a:solidFill>
                  <a:schemeClr val="bg1"/>
                </a:solidFill>
                <a:latin typeface="Gill Sans Nova" panose="020B0602020104020203" pitchFamily="34" charset="0"/>
              </a:rPr>
              <a:t>Address the (Occupation in high demand) needs across all its 13 sub-sectors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BA889D7-80BF-3265-E662-E01E2E4A780F}"/>
              </a:ext>
            </a:extLst>
          </p:cNvPr>
          <p:cNvSpPr/>
          <p:nvPr/>
        </p:nvSpPr>
        <p:spPr>
          <a:xfrm>
            <a:off x="4864100" y="6979920"/>
            <a:ext cx="3505200" cy="25224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ZA" b="1" dirty="0">
                <a:solidFill>
                  <a:schemeClr val="bg1"/>
                </a:solidFill>
                <a:latin typeface="Gill Sans Nova" panose="020B0602020104020203" pitchFamily="34" charset="0"/>
              </a:rPr>
              <a:t>To ensure the constant creation of a growing skills pool for the necessary professional and technical  needs of its sub-sectors to keep the companies within those sector competitive and productive.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F36009-E6A6-AC89-4CB5-4A6B635F0D19}"/>
              </a:ext>
            </a:extLst>
          </p:cNvPr>
          <p:cNvSpPr/>
          <p:nvPr/>
        </p:nvSpPr>
        <p:spPr>
          <a:xfrm>
            <a:off x="8674100" y="7028042"/>
            <a:ext cx="3505200" cy="252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ZA" b="1" dirty="0">
                <a:solidFill>
                  <a:schemeClr val="bg1"/>
                </a:solidFill>
                <a:latin typeface="Gill Sans Nova" panose="020B0602020104020203" pitchFamily="34" charset="0"/>
              </a:rPr>
              <a:t>Address the urgent skills gaps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451E2E-2F94-8890-9C47-713C06A4622B}"/>
              </a:ext>
            </a:extLst>
          </p:cNvPr>
          <p:cNvSpPr/>
          <p:nvPr/>
        </p:nvSpPr>
        <p:spPr>
          <a:xfrm>
            <a:off x="12484100" y="6982322"/>
            <a:ext cx="3505200" cy="2520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ZA" b="1" dirty="0">
                <a:solidFill>
                  <a:schemeClr val="bg1"/>
                </a:solidFill>
                <a:latin typeface="Gill Sans Nova" panose="020B0602020104020203" pitchFamily="34" charset="0"/>
              </a:rPr>
              <a:t>Create pathways for new entrants through training programmes that lead to qualifications</a:t>
            </a:r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4183C420-448D-5D41-3949-DE056EAF1B5B}"/>
              </a:ext>
            </a:extLst>
          </p:cNvPr>
          <p:cNvSpPr/>
          <p:nvPr/>
        </p:nvSpPr>
        <p:spPr>
          <a:xfrm rot="5400000">
            <a:off x="8262689" y="-654839"/>
            <a:ext cx="822822" cy="15716509"/>
          </a:xfrm>
          <a:prstGeom prst="leftBracket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79E4B6-C406-F119-0C5E-4B0479233889}"/>
              </a:ext>
            </a:extLst>
          </p:cNvPr>
          <p:cNvSpPr txBox="1"/>
          <p:nvPr/>
        </p:nvSpPr>
        <p:spPr>
          <a:xfrm>
            <a:off x="828545" y="5845314"/>
            <a:ext cx="1571651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rgbClr val="1A6076"/>
                </a:solidFill>
              </a:rPr>
              <a:t>PIVOTAL/SPOI skills means </a:t>
            </a:r>
            <a:r>
              <a:rPr lang="en-ZA" sz="2000" b="1" dirty="0">
                <a:solidFill>
                  <a:srgbClr val="1A6076"/>
                </a:solidFill>
              </a:rPr>
              <a:t>Professional, Vocational, Technical and Academic Learning programmes that result in qualifications or part qualifications registered on the National Qualifications Framework (NQF) that address OIHD.</a:t>
            </a:r>
          </a:p>
        </p:txBody>
      </p:sp>
    </p:spTree>
    <p:extLst>
      <p:ext uri="{BB962C8B-B14F-4D97-AF65-F5344CB8AC3E}">
        <p14:creationId xmlns:p14="http://schemas.microsoft.com/office/powerpoint/2010/main" val="3526618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2FB1A-6600-9C3A-DFF0-3371546E4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F186AE-F989-D127-A37F-69BB2DA70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1184"/>
          <a:stretch>
            <a:fillRect/>
          </a:stretch>
        </p:blipFill>
        <p:spPr>
          <a:xfrm>
            <a:off x="0" y="0"/>
            <a:ext cx="17373600" cy="9753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E8E022-E918-9CA7-E202-55114222123D}"/>
              </a:ext>
            </a:extLst>
          </p:cNvPr>
          <p:cNvSpPr txBox="1">
            <a:spLocks/>
          </p:cNvSpPr>
          <p:nvPr/>
        </p:nvSpPr>
        <p:spPr>
          <a:xfrm>
            <a:off x="368300" y="228600"/>
            <a:ext cx="1631587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sz="4000" dirty="0">
                <a:solidFill>
                  <a:schemeClr val="bg1"/>
                </a:solidFill>
                <a:latin typeface="Gill Sans Nova" panose="020B0602020104020203" pitchFamily="34" charset="0"/>
              </a:rPr>
              <a:t>SETA PIVOTAL/SPOI List and the SETA’s Commitment Schedule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190FD37-E193-64F2-1AE5-29B7668564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514873"/>
              </p:ext>
            </p:extLst>
          </p:nvPr>
        </p:nvGraphicFramePr>
        <p:xfrm>
          <a:off x="-1536700" y="5334000"/>
          <a:ext cx="105156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0908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59A0F-A59B-AE31-141C-148FB258C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D98C492-C437-29FF-65A0-445731D4AACE}"/>
              </a:ext>
            </a:extLst>
          </p:cNvPr>
          <p:cNvSpPr txBox="1">
            <a:spLocks/>
          </p:cNvSpPr>
          <p:nvPr/>
        </p:nvSpPr>
        <p:spPr>
          <a:xfrm>
            <a:off x="4736750" y="457200"/>
            <a:ext cx="1561338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Gill Sans MT" panose="020B0502020104020203" pitchFamily="34" charset="0"/>
              </a:rPr>
              <a:t>WSPs and ATRs: Beyond</a:t>
            </a:r>
          </a:p>
          <a:p>
            <a:r>
              <a:rPr lang="en-US" sz="4800" dirty="0">
                <a:latin typeface="Gill Sans MT" panose="020B0502020104020203" pitchFamily="34" charset="0"/>
              </a:rPr>
              <a:t>Compliance - A Strategic Tool!</a:t>
            </a:r>
            <a:br>
              <a:rPr lang="en-US" sz="4800" dirty="0">
                <a:latin typeface="Gill Sans MT" panose="020B0502020104020203" pitchFamily="34" charset="0"/>
              </a:rPr>
            </a:br>
            <a:endParaRPr lang="en-ZA" sz="4800" dirty="0">
              <a:latin typeface="Gill Sans MT" panose="020B05020201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F70AE08-5575-AAC2-59B3-619C35E21EC2}"/>
              </a:ext>
            </a:extLst>
          </p:cNvPr>
          <p:cNvSpPr txBox="1">
            <a:spLocks/>
          </p:cNvSpPr>
          <p:nvPr/>
        </p:nvSpPr>
        <p:spPr>
          <a:xfrm>
            <a:off x="4736750" y="2209800"/>
            <a:ext cx="11811000" cy="166199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Enables structured, forward-looking workforce planning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Ensures skills development aligns with real sector needs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Supports evidence-based decision-making and funding allocation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Strengthens national and sectoral skills intelligence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Allows employers to reclaim Mandatory Grants and </a:t>
            </a:r>
            <a:r>
              <a:rPr lang="en-US" sz="4000" dirty="0" err="1"/>
              <a:t>maximise</a:t>
            </a:r>
            <a:r>
              <a:rPr lang="en-US" sz="4000" dirty="0"/>
              <a:t> training value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ZA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EB70EF-01B1-FE18-899B-7E1755198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9614"/>
          <a:stretch>
            <a:fillRect/>
          </a:stretch>
        </p:blipFill>
        <p:spPr>
          <a:xfrm>
            <a:off x="0" y="5255"/>
            <a:ext cx="4191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60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16F83-485F-6C04-5690-DFAAC5BA9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9BE758-781F-1AF1-605A-DF423BE22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6" b="9641"/>
          <a:stretch>
            <a:fillRect/>
          </a:stretch>
        </p:blipFill>
        <p:spPr>
          <a:xfrm>
            <a:off x="30932" y="-50067"/>
            <a:ext cx="17329968" cy="9753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7186047-C4BD-2ACA-B963-438C4CE01051}"/>
              </a:ext>
            </a:extLst>
          </p:cNvPr>
          <p:cNvSpPr txBox="1">
            <a:spLocks/>
          </p:cNvSpPr>
          <p:nvPr/>
        </p:nvSpPr>
        <p:spPr>
          <a:xfrm>
            <a:off x="555172" y="76200"/>
            <a:ext cx="1574981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>
                <a:solidFill>
                  <a:schemeClr val="bg1"/>
                </a:solidFill>
                <a:latin typeface="Gill Sans Nova" panose="020B0602020104020203" pitchFamily="34" charset="0"/>
              </a:rPr>
              <a:t>Occupational Shortages and Skills Gaps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D44E8-B9E3-1070-8C25-9839E1C2DCD6}"/>
              </a:ext>
            </a:extLst>
          </p:cNvPr>
          <p:cNvSpPr txBox="1"/>
          <p:nvPr/>
        </p:nvSpPr>
        <p:spPr>
          <a:xfrm>
            <a:off x="555172" y="2309441"/>
            <a:ext cx="3600000" cy="45000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 kern="12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b="0" kern="1200" dirty="0">
                <a:solidFill>
                  <a:schemeClr val="bg1"/>
                </a:solidFill>
                <a:latin typeface="Gill Sans Nova" panose="020B0602020104020203" pitchFamily="34" charset="0"/>
              </a:rPr>
              <a:t>What occupations are HARD-TO-FILL VACANCIES? (It takes longer than 12 months to fill the position)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0" kern="12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b="0" kern="1200" dirty="0">
                <a:solidFill>
                  <a:schemeClr val="bg1"/>
                </a:solidFill>
                <a:latin typeface="Gill Sans Nova" panose="020B0602020104020203" pitchFamily="34" charset="0"/>
              </a:rPr>
              <a:t>How many  of these occupations are HTFVs?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0" kern="12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b="0" kern="1200" dirty="0">
                <a:solidFill>
                  <a:schemeClr val="bg1"/>
                </a:solidFill>
                <a:latin typeface="Gill Sans Nova" panose="020B0602020104020203" pitchFamily="34" charset="0"/>
              </a:rPr>
              <a:t>Why are these occupations hard-to-fill? Reasons (are they skills-related HTFVs or non-skills related HTFVs?)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0" kern="12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b="0" kern="1200" dirty="0">
                <a:solidFill>
                  <a:schemeClr val="bg1"/>
                </a:solidFill>
                <a:latin typeface="Gill Sans Nova" panose="020B0602020104020203" pitchFamily="34" charset="0"/>
              </a:rPr>
              <a:t>What are the major SKILLS GAPS in your sector at the major occupational level?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b="1" kern="12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0B8177-EF25-5DAB-BE7A-0858714219AB}"/>
              </a:ext>
            </a:extLst>
          </p:cNvPr>
          <p:cNvSpPr txBox="1"/>
          <p:nvPr/>
        </p:nvSpPr>
        <p:spPr>
          <a:xfrm>
            <a:off x="2135868" y="7620000"/>
            <a:ext cx="12588421" cy="1676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ZA" sz="2200" b="0" kern="1200" dirty="0">
                <a:solidFill>
                  <a:schemeClr val="bg1"/>
                </a:solidFill>
                <a:latin typeface="Gill Sans Nova" panose="020B0602020104020203" pitchFamily="34" charset="0"/>
              </a:rPr>
              <a:t>What is the extent of occupational supply in the sector?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ZA" sz="2200" kern="1200" dirty="0">
                <a:solidFill>
                  <a:schemeClr val="bg1"/>
                </a:solidFill>
                <a:latin typeface="Gill Sans Nova" panose="020B0602020104020203" pitchFamily="34" charset="0"/>
              </a:rPr>
              <a:t>What is the state of education and training provision?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ZA" sz="2200" kern="1200" dirty="0">
                <a:solidFill>
                  <a:schemeClr val="bg1"/>
                </a:solidFill>
                <a:latin typeface="Gill Sans Nova" panose="020B0602020104020203" pitchFamily="34" charset="0"/>
              </a:rPr>
              <a:t>What supply problems are firms experiencing?</a:t>
            </a:r>
            <a:endParaRPr lang="en-US" sz="2200" b="1" kern="12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500769-B020-1AC5-BC11-AFFEC0B63FBF}"/>
              </a:ext>
            </a:extLst>
          </p:cNvPr>
          <p:cNvSpPr txBox="1"/>
          <p:nvPr/>
        </p:nvSpPr>
        <p:spPr>
          <a:xfrm>
            <a:off x="13322300" y="1447800"/>
            <a:ext cx="3600000" cy="449854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5715" tIns="5715" rIns="5715" bIns="5715" numCol="1" spcCol="1270" anchor="t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M</a:t>
            </a:r>
            <a:r>
              <a:rPr lang="en-US" sz="2200" kern="1200" dirty="0">
                <a:solidFill>
                  <a:schemeClr val="bg1"/>
                </a:solidFill>
                <a:latin typeface="Gill Sans Nova" panose="020B0602020104020203" pitchFamily="34" charset="0"/>
              </a:rPr>
              <a:t>ethods used to identify occupations (a short summary of the methodology)?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I</a:t>
            </a:r>
            <a:r>
              <a:rPr lang="en-US" sz="2200" kern="1200" dirty="0">
                <a:solidFill>
                  <a:schemeClr val="bg1"/>
                </a:solidFill>
                <a:latin typeface="Gill Sans Nova" panose="020B0602020104020203" pitchFamily="34" charset="0"/>
              </a:rPr>
              <a:t>nterventions indicated? </a:t>
            </a:r>
            <a:endParaRPr lang="en-US" sz="22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solidFill>
                  <a:schemeClr val="bg1"/>
                </a:solidFill>
                <a:latin typeface="Gill Sans Nova" panose="020B0602020104020203" pitchFamily="34" charset="0"/>
              </a:rPr>
              <a:t>Envisaged outcomes from the identified interventions? 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C</a:t>
            </a:r>
            <a:r>
              <a:rPr lang="en-US" sz="2200" kern="1200" dirty="0">
                <a:solidFill>
                  <a:schemeClr val="bg1"/>
                </a:solidFill>
                <a:latin typeface="Gill Sans Nova" panose="020B0602020104020203" pitchFamily="34" charset="0"/>
              </a:rPr>
              <a:t>onsultative processes used to determine occupations identified? 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Gill Sans Nova" panose="020B0602020104020203" pitchFamily="34" charset="0"/>
              </a:rPr>
              <a:t>M</a:t>
            </a:r>
            <a:r>
              <a:rPr lang="en-US" sz="2200" kern="1200" dirty="0">
                <a:solidFill>
                  <a:schemeClr val="bg1"/>
                </a:solidFill>
                <a:latin typeface="Gill Sans Nova" panose="020B0602020104020203" pitchFamily="34" charset="0"/>
              </a:rPr>
              <a:t>ain findings?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solidFill>
                  <a:schemeClr val="bg1"/>
                </a:solidFill>
                <a:latin typeface="Gill Sans Nova" panose="020B0602020104020203" pitchFamily="34" charset="0"/>
              </a:rPr>
              <a:t>Quantities indicated? in the SETA SPOI/PIVOTAL list? 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200" kern="12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solidFill>
                  <a:schemeClr val="bg1"/>
                </a:solidFill>
                <a:latin typeface="Gill Sans Nova" panose="020B0602020104020203" pitchFamily="34" charset="0"/>
              </a:rPr>
              <a:t>Is the SETA SPOI/PIVOTAL list ranked, in order of priority? If so, what informed the ranking of occupations indicated in the SETA SPOI/PIVOTAL list? </a:t>
            </a:r>
          </a:p>
        </p:txBody>
      </p:sp>
    </p:spTree>
    <p:extLst>
      <p:ext uri="{BB962C8B-B14F-4D97-AF65-F5344CB8AC3E}">
        <p14:creationId xmlns:p14="http://schemas.microsoft.com/office/powerpoint/2010/main" val="3296270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0572E-F352-7A5C-2E2C-833A00139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D5A365-A468-C735-D81A-DAC35A793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874" y="1898398"/>
            <a:ext cx="13531902" cy="676595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0CFB925-614B-5680-1AB1-5E5FC489309A}"/>
              </a:ext>
            </a:extLst>
          </p:cNvPr>
          <p:cNvSpPr txBox="1">
            <a:spLocks/>
          </p:cNvSpPr>
          <p:nvPr/>
        </p:nvSpPr>
        <p:spPr>
          <a:xfrm>
            <a:off x="596662" y="564952"/>
            <a:ext cx="10515600" cy="132556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sz="4000" dirty="0">
                <a:latin typeface="Gill Sans Nova" panose="020B0602020104020203" pitchFamily="34" charset="0"/>
              </a:rPr>
              <a:t>WSP/ATR Data Used For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88605E06-8C0B-9083-AF13-5C92FA54268B}"/>
              </a:ext>
            </a:extLst>
          </p:cNvPr>
          <p:cNvSpPr/>
          <p:nvPr/>
        </p:nvSpPr>
        <p:spPr>
          <a:xfrm>
            <a:off x="559438" y="3780492"/>
            <a:ext cx="2052285" cy="252000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b="1" dirty="0">
                <a:latin typeface="Gill Sans Nova" panose="020B0602020104020203" pitchFamily="34" charset="0"/>
              </a:rPr>
              <a:t>SETA Strategic Plan and APP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C8F47-1CC3-09AF-E425-335336657E25}"/>
              </a:ext>
            </a:extLst>
          </p:cNvPr>
          <p:cNvSpPr txBox="1"/>
          <p:nvPr/>
        </p:nvSpPr>
        <p:spPr>
          <a:xfrm>
            <a:off x="3232791" y="3780492"/>
            <a:ext cx="3240000" cy="2520000"/>
          </a:xfrm>
          <a:prstGeom prst="ellipse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lvl="0" algn="ctr"/>
            <a:r>
              <a:rPr lang="en-US" sz="2400" dirty="0">
                <a:latin typeface="Gill Sans Nova" panose="020B0602020104020203" pitchFamily="34" charset="0"/>
              </a:rPr>
              <a:t>Occupations in high demand list </a:t>
            </a:r>
            <a:r>
              <a:rPr lang="en-US" sz="2000" dirty="0">
                <a:latin typeface="Gill Sans Nova" panose="020B0602020104020203" pitchFamily="34" charset="0"/>
              </a:rPr>
              <a:t>compiled</a:t>
            </a:r>
            <a:r>
              <a:rPr lang="en-US" sz="2400" dirty="0">
                <a:latin typeface="Gill Sans Nova" panose="020B0602020104020203" pitchFamily="34" charset="0"/>
              </a:rPr>
              <a:t> and a PIVOTAL list produced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706E48-E8A7-C050-CB33-53C89DDFA6A3}"/>
              </a:ext>
            </a:extLst>
          </p:cNvPr>
          <p:cNvSpPr txBox="1"/>
          <p:nvPr/>
        </p:nvSpPr>
        <p:spPr>
          <a:xfrm>
            <a:off x="6220063" y="1464469"/>
            <a:ext cx="3240000" cy="2520000"/>
          </a:xfrm>
          <a:prstGeom prst="ellipse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lvl="0" algn="ctr"/>
            <a:r>
              <a:rPr lang="en-US" sz="2400" dirty="0">
                <a:latin typeface="Gill Sans Nova" panose="020B0602020104020203" pitchFamily="34" charset="0"/>
              </a:rPr>
              <a:t>WSP/ATR received by SETAs and </a:t>
            </a:r>
            <a:r>
              <a:rPr lang="en-US" sz="2400" dirty="0" err="1">
                <a:latin typeface="Gill Sans Nova" panose="020B0602020104020203" pitchFamily="34" charset="0"/>
              </a:rPr>
              <a:t>analysed</a:t>
            </a:r>
            <a:endParaRPr lang="en-US" sz="2400" dirty="0">
              <a:latin typeface="Gill Sans Nova" panose="020B06020201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265396-3140-1548-2671-3A3D43A8887F}"/>
              </a:ext>
            </a:extLst>
          </p:cNvPr>
          <p:cNvSpPr txBox="1"/>
          <p:nvPr/>
        </p:nvSpPr>
        <p:spPr>
          <a:xfrm>
            <a:off x="8764249" y="3780492"/>
            <a:ext cx="3240000" cy="2520000"/>
          </a:xfrm>
          <a:prstGeom prst="ellipse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lvl="0" algn="ctr"/>
            <a:r>
              <a:rPr lang="en-US" sz="2400" dirty="0" err="1">
                <a:latin typeface="Gill Sans Nova" panose="020B0602020104020203" pitchFamily="34" charset="0"/>
              </a:rPr>
              <a:t>Labour</a:t>
            </a:r>
            <a:r>
              <a:rPr lang="en-US" sz="2400" dirty="0">
                <a:latin typeface="Gill Sans Nova" panose="020B0602020104020203" pitchFamily="34" charset="0"/>
              </a:rPr>
              <a:t> market information </a:t>
            </a:r>
            <a:r>
              <a:rPr lang="en-US" sz="2400" dirty="0" err="1">
                <a:latin typeface="Gill Sans Nova" panose="020B0602020104020203" pitchFamily="34" charset="0"/>
              </a:rPr>
              <a:t>analysed</a:t>
            </a:r>
            <a:r>
              <a:rPr lang="en-US" sz="2400" dirty="0">
                <a:latin typeface="Gill Sans Nova" panose="020B0602020104020203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FA058B-D32E-5E88-F5EA-613D66294BA4}"/>
              </a:ext>
            </a:extLst>
          </p:cNvPr>
          <p:cNvSpPr txBox="1"/>
          <p:nvPr/>
        </p:nvSpPr>
        <p:spPr>
          <a:xfrm>
            <a:off x="6040063" y="6123328"/>
            <a:ext cx="3240000" cy="2520000"/>
          </a:xfrm>
          <a:prstGeom prst="ellipse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lvl="0" algn="ctr"/>
            <a:r>
              <a:rPr lang="en-US" sz="2400" dirty="0">
                <a:latin typeface="Gill Sans Nova" panose="020B0602020104020203" pitchFamily="34" charset="0"/>
              </a:rPr>
              <a:t>Demand for skills </a:t>
            </a:r>
            <a:r>
              <a:rPr lang="en-US" sz="2400" dirty="0" err="1">
                <a:latin typeface="Gill Sans Nova" panose="020B0602020104020203" pitchFamily="34" charset="0"/>
              </a:rPr>
              <a:t>analysed</a:t>
            </a:r>
            <a:endParaRPr lang="en-US" sz="2400" dirty="0">
              <a:latin typeface="Gill Sans Nova" panose="020B06020201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F71C30-5421-E278-83EA-704DFAAA43F2}"/>
              </a:ext>
            </a:extLst>
          </p:cNvPr>
          <p:cNvSpPr txBox="1"/>
          <p:nvPr/>
        </p:nvSpPr>
        <p:spPr>
          <a:xfrm>
            <a:off x="6220063" y="3600492"/>
            <a:ext cx="2880000" cy="2880000"/>
          </a:xfrm>
          <a:prstGeom prst="ellipse">
            <a:avLst/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lvl="0" algn="ctr"/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ill Sans Nova" panose="020B0602020104020203" pitchFamily="34" charset="0"/>
              </a:rPr>
              <a:t>SETA PIVOTAL SKILLS LIST</a:t>
            </a:r>
          </a:p>
        </p:txBody>
      </p:sp>
    </p:spTree>
    <p:extLst>
      <p:ext uri="{BB962C8B-B14F-4D97-AF65-F5344CB8AC3E}">
        <p14:creationId xmlns:p14="http://schemas.microsoft.com/office/powerpoint/2010/main" val="4192569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67152-FC6E-B28A-F49A-0D1F31A62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8426BE9-4A89-86E5-048D-C3C1C6F21E01}"/>
              </a:ext>
            </a:extLst>
          </p:cNvPr>
          <p:cNvSpPr txBox="1">
            <a:spLocks/>
          </p:cNvSpPr>
          <p:nvPr/>
        </p:nvSpPr>
        <p:spPr>
          <a:xfrm>
            <a:off x="867410" y="1627119"/>
            <a:ext cx="2160000" cy="828000"/>
          </a:xfrm>
          <a:prstGeom prst="roundRect">
            <a:avLst>
              <a:gd name="adj" fmla="val 6931"/>
            </a:avLst>
          </a:prstGeom>
          <a:solidFill>
            <a:srgbClr val="1A6076"/>
          </a:solidFill>
          <a:ln w="19050" cap="flat" cmpd="sng" algn="ctr">
            <a:solidFill>
              <a:schemeClr val="tx2">
                <a:lumMod val="90000"/>
                <a:lumOff val="1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ZA" sz="1800" b="1" dirty="0">
                <a:solidFill>
                  <a:prstClr val="white"/>
                </a:solidFill>
                <a:latin typeface="Gill Sans MT" panose="020B0502020104020203" pitchFamily="34" charset="0"/>
              </a:rPr>
              <a:t>1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ZA" sz="1800" b="1" dirty="0">
                <a:solidFill>
                  <a:prstClr val="white"/>
                </a:solidFill>
                <a:latin typeface="Gill Sans MT" panose="020B0502020104020203" pitchFamily="34" charset="0"/>
              </a:rPr>
              <a:t>Major group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C72E8AC1-8F31-7812-2740-803DDE914508}"/>
              </a:ext>
            </a:extLst>
          </p:cNvPr>
          <p:cNvSpPr/>
          <p:nvPr/>
        </p:nvSpPr>
        <p:spPr>
          <a:xfrm>
            <a:off x="867410" y="2705730"/>
            <a:ext cx="2160000" cy="828000"/>
          </a:xfrm>
          <a:prstGeom prst="roundRect">
            <a:avLst>
              <a:gd name="adj" fmla="val 6931"/>
            </a:avLst>
          </a:prstGeom>
          <a:solidFill>
            <a:srgbClr val="A3B079"/>
          </a:solidFill>
          <a:ln>
            <a:solidFill>
              <a:srgbClr val="A3B0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Sub major group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45382831-7248-9543-B7BF-6DFFA1D8AB9E}"/>
              </a:ext>
            </a:extLst>
          </p:cNvPr>
          <p:cNvSpPr/>
          <p:nvPr/>
        </p:nvSpPr>
        <p:spPr>
          <a:xfrm>
            <a:off x="844437" y="3746422"/>
            <a:ext cx="2160000" cy="828000"/>
          </a:xfrm>
          <a:prstGeom prst="roundRect">
            <a:avLst>
              <a:gd name="adj" fmla="val 6931"/>
            </a:avLst>
          </a:prstGeom>
          <a:solidFill>
            <a:srgbClr val="415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schemeClr val="bg1"/>
                </a:solidFill>
                <a:latin typeface="Gill Sans MT" panose="020B0502020104020203" pitchFamily="34" charset="0"/>
              </a:rPr>
              <a:t>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schemeClr val="bg1"/>
                </a:solidFill>
                <a:latin typeface="Gill Sans MT" panose="020B0502020104020203" pitchFamily="34" charset="0"/>
              </a:rPr>
              <a:t>Minor group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EF00B2DD-FD42-F21C-000C-03960F84A922}"/>
              </a:ext>
            </a:extLst>
          </p:cNvPr>
          <p:cNvSpPr/>
          <p:nvPr/>
        </p:nvSpPr>
        <p:spPr>
          <a:xfrm>
            <a:off x="844437" y="4728868"/>
            <a:ext cx="2160000" cy="828000"/>
          </a:xfrm>
          <a:prstGeom prst="roundRect">
            <a:avLst>
              <a:gd name="adj" fmla="val 6931"/>
            </a:avLst>
          </a:prstGeom>
          <a:solidFill>
            <a:srgbClr val="1A6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4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Unit group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2812EB1B-3ACC-FE10-56D5-EC306874AAFB}"/>
              </a:ext>
            </a:extLst>
          </p:cNvPr>
          <p:cNvSpPr/>
          <p:nvPr/>
        </p:nvSpPr>
        <p:spPr>
          <a:xfrm>
            <a:off x="844437" y="5769560"/>
            <a:ext cx="2160000" cy="720000"/>
          </a:xfrm>
          <a:prstGeom prst="roundRect">
            <a:avLst>
              <a:gd name="adj" fmla="val 6931"/>
            </a:avLst>
          </a:prstGeom>
          <a:solidFill>
            <a:srgbClr val="A3B079"/>
          </a:solidFill>
          <a:ln>
            <a:solidFill>
              <a:srgbClr val="A3B0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5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Occupations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55D1AC69-F053-8A3E-965B-B41C89B88F5F}"/>
              </a:ext>
            </a:extLst>
          </p:cNvPr>
          <p:cNvSpPr/>
          <p:nvPr/>
        </p:nvSpPr>
        <p:spPr>
          <a:xfrm>
            <a:off x="805748" y="6728291"/>
            <a:ext cx="2160000" cy="1620000"/>
          </a:xfrm>
          <a:prstGeom prst="roundRect">
            <a:avLst>
              <a:gd name="adj" fmla="val 6931"/>
            </a:avLst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6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Specialisations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3DAAC799-A3E3-260D-09A7-13CAC0028D17}"/>
              </a:ext>
            </a:extLst>
          </p:cNvPr>
          <p:cNvSpPr/>
          <p:nvPr/>
        </p:nvSpPr>
        <p:spPr>
          <a:xfrm>
            <a:off x="3236633" y="1627119"/>
            <a:ext cx="1080000" cy="828000"/>
          </a:xfrm>
          <a:prstGeom prst="roundRect">
            <a:avLst>
              <a:gd name="adj" fmla="val 6931"/>
            </a:avLst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1 digit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10D995C9-2897-9CDF-9A86-D7D3AAB0D69B}"/>
              </a:ext>
            </a:extLst>
          </p:cNvPr>
          <p:cNvSpPr/>
          <p:nvPr/>
        </p:nvSpPr>
        <p:spPr>
          <a:xfrm>
            <a:off x="3219435" y="2717657"/>
            <a:ext cx="1080000" cy="828000"/>
          </a:xfrm>
          <a:prstGeom prst="roundRect">
            <a:avLst>
              <a:gd name="adj" fmla="val 6931"/>
            </a:avLst>
          </a:prstGeom>
          <a:solidFill>
            <a:srgbClr val="A3B079"/>
          </a:solidFill>
          <a:ln>
            <a:solidFill>
              <a:srgbClr val="A3B0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2 digits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A9341E90-81BA-F2BE-AAF1-EE7CFFB499B7}"/>
              </a:ext>
            </a:extLst>
          </p:cNvPr>
          <p:cNvSpPr/>
          <p:nvPr/>
        </p:nvSpPr>
        <p:spPr>
          <a:xfrm>
            <a:off x="3243522" y="3758285"/>
            <a:ext cx="1080000" cy="828000"/>
          </a:xfrm>
          <a:prstGeom prst="roundRect">
            <a:avLst>
              <a:gd name="adj" fmla="val 6931"/>
            </a:avLst>
          </a:prstGeom>
          <a:solidFill>
            <a:srgbClr val="415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schemeClr val="bg1"/>
                </a:solidFill>
                <a:latin typeface="Gill Sans MT" panose="020B0502020104020203" pitchFamily="34" charset="0"/>
              </a:rPr>
              <a:t>3 digits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57D6ED0F-7ACD-64A9-A32F-C707FB50D4AB}"/>
              </a:ext>
            </a:extLst>
          </p:cNvPr>
          <p:cNvSpPr/>
          <p:nvPr/>
        </p:nvSpPr>
        <p:spPr>
          <a:xfrm>
            <a:off x="3219435" y="4742239"/>
            <a:ext cx="1080000" cy="828000"/>
          </a:xfrm>
          <a:prstGeom prst="roundRect">
            <a:avLst>
              <a:gd name="adj" fmla="val 6931"/>
            </a:avLst>
          </a:prstGeom>
          <a:solidFill>
            <a:srgbClr val="1A6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4 digits</a:t>
            </a: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85D05351-0961-DDB9-A6CA-27CBC5FED12F}"/>
              </a:ext>
            </a:extLst>
          </p:cNvPr>
          <p:cNvSpPr/>
          <p:nvPr/>
        </p:nvSpPr>
        <p:spPr>
          <a:xfrm>
            <a:off x="3219435" y="5769560"/>
            <a:ext cx="1080000" cy="720000"/>
          </a:xfrm>
          <a:prstGeom prst="roundRect">
            <a:avLst>
              <a:gd name="adj" fmla="val 6931"/>
            </a:avLst>
          </a:prstGeom>
          <a:solidFill>
            <a:srgbClr val="A3B079"/>
          </a:solidFill>
          <a:ln>
            <a:solidFill>
              <a:srgbClr val="A3B0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6 digits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0F08CD40-5447-E8E4-A48D-084BD44A3989}"/>
              </a:ext>
            </a:extLst>
          </p:cNvPr>
          <p:cNvSpPr/>
          <p:nvPr/>
        </p:nvSpPr>
        <p:spPr>
          <a:xfrm>
            <a:off x="3207023" y="6728291"/>
            <a:ext cx="1080000" cy="1620000"/>
          </a:xfrm>
          <a:prstGeom prst="roundRect">
            <a:avLst>
              <a:gd name="adj" fmla="val 6931"/>
            </a:avLst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6 digits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F2DF478E-F3FB-62C3-55C7-3D2D71A4F136}"/>
              </a:ext>
            </a:extLst>
          </p:cNvPr>
          <p:cNvSpPr/>
          <p:nvPr/>
        </p:nvSpPr>
        <p:spPr>
          <a:xfrm>
            <a:off x="4528298" y="1657970"/>
            <a:ext cx="8280000" cy="828000"/>
          </a:xfrm>
          <a:prstGeom prst="roundRect">
            <a:avLst>
              <a:gd name="adj" fmla="val 6931"/>
            </a:avLst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The broadest level of the classification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Differ based on skill level and the </a:t>
            </a:r>
            <a:r>
              <a:rPr lang="en-ZA" b="1" u="sng" dirty="0">
                <a:solidFill>
                  <a:prstClr val="white"/>
                </a:solidFill>
                <a:latin typeface="Gill Sans MT" panose="020B0502020104020203" pitchFamily="34" charset="0"/>
              </a:rPr>
              <a:t>broadest</a:t>
            </a: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 concept of skill specialisation</a:t>
            </a:r>
          </a:p>
        </p:txBody>
      </p: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B5E39502-F285-A69E-CA1A-8CF88212B872}"/>
              </a:ext>
            </a:extLst>
          </p:cNvPr>
          <p:cNvSpPr/>
          <p:nvPr/>
        </p:nvSpPr>
        <p:spPr>
          <a:xfrm>
            <a:off x="4528298" y="2744969"/>
            <a:ext cx="8280000" cy="828000"/>
          </a:xfrm>
          <a:prstGeom prst="roundRect">
            <a:avLst>
              <a:gd name="adj" fmla="val 6931"/>
            </a:avLst>
          </a:prstGeom>
          <a:solidFill>
            <a:srgbClr val="A3B079"/>
          </a:solidFill>
          <a:ln>
            <a:solidFill>
              <a:srgbClr val="A3B0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Sub-divisions of major groups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Distinguished based on  </a:t>
            </a:r>
            <a:r>
              <a:rPr lang="en-ZA" b="1" u="sng" dirty="0">
                <a:solidFill>
                  <a:prstClr val="white"/>
                </a:solidFill>
                <a:latin typeface="Gill Sans MT" panose="020B0502020104020203" pitchFamily="34" charset="0"/>
              </a:rPr>
              <a:t>broadly stated</a:t>
            </a: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 skill specialisation</a:t>
            </a:r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8F9C5319-95CC-C403-4E15-08EA10B757BD}"/>
              </a:ext>
            </a:extLst>
          </p:cNvPr>
          <p:cNvSpPr/>
          <p:nvPr/>
        </p:nvSpPr>
        <p:spPr>
          <a:xfrm>
            <a:off x="4514433" y="3784740"/>
            <a:ext cx="8280000" cy="828000"/>
          </a:xfrm>
          <a:prstGeom prst="roundRect">
            <a:avLst>
              <a:gd name="adj" fmla="val 6931"/>
            </a:avLst>
          </a:prstGeom>
          <a:solidFill>
            <a:srgbClr val="415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schemeClr val="bg1"/>
                </a:solidFill>
                <a:latin typeface="Gill Sans MT" panose="020B0502020104020203" pitchFamily="34" charset="0"/>
              </a:rPr>
              <a:t>Sub-divisions of sub major groups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schemeClr val="bg1"/>
                </a:solidFill>
                <a:latin typeface="Gill Sans MT" panose="020B0502020104020203" pitchFamily="34" charset="0"/>
              </a:rPr>
              <a:t>Distinguished based on </a:t>
            </a:r>
            <a:r>
              <a:rPr lang="en-ZA" b="1" u="sng" dirty="0">
                <a:solidFill>
                  <a:schemeClr val="bg1"/>
                </a:solidFill>
                <a:latin typeface="Gill Sans MT" panose="020B0502020104020203" pitchFamily="34" charset="0"/>
              </a:rPr>
              <a:t>less broadly stated</a:t>
            </a:r>
            <a:r>
              <a:rPr lang="en-ZA" b="1" dirty="0">
                <a:solidFill>
                  <a:schemeClr val="bg1"/>
                </a:solidFill>
                <a:latin typeface="Gill Sans MT" panose="020B0502020104020203" pitchFamily="34" charset="0"/>
              </a:rPr>
              <a:t> skill specialisation</a:t>
            </a:r>
          </a:p>
        </p:txBody>
      </p:sp>
      <p:sp>
        <p:nvSpPr>
          <p:cNvPr id="18" name="Rounded Rectangle 18">
            <a:extLst>
              <a:ext uri="{FF2B5EF4-FFF2-40B4-BE49-F238E27FC236}">
                <a16:creationId xmlns:a16="http://schemas.microsoft.com/office/drawing/2014/main" id="{6DAB6BEA-4A33-DA1A-B824-ABCA80ED5DC6}"/>
              </a:ext>
            </a:extLst>
          </p:cNvPr>
          <p:cNvSpPr/>
          <p:nvPr/>
        </p:nvSpPr>
        <p:spPr>
          <a:xfrm>
            <a:off x="4514433" y="4742239"/>
            <a:ext cx="8280000" cy="828000"/>
          </a:xfrm>
          <a:prstGeom prst="roundRect">
            <a:avLst>
              <a:gd name="adj" fmla="val 6931"/>
            </a:avLst>
          </a:prstGeom>
          <a:solidFill>
            <a:srgbClr val="1A6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Sub-divisions of the minor groups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Distinguished based on </a:t>
            </a:r>
            <a:r>
              <a:rPr lang="en-ZA" b="1" u="sng" dirty="0">
                <a:solidFill>
                  <a:prstClr val="white"/>
                </a:solidFill>
                <a:latin typeface="Gill Sans MT" panose="020B0502020104020203" pitchFamily="34" charset="0"/>
              </a:rPr>
              <a:t>a finer degree</a:t>
            </a: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 of skill specialisation</a:t>
            </a: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36B043DF-5B05-5BD6-8E34-FCA542CF7585}"/>
              </a:ext>
            </a:extLst>
          </p:cNvPr>
          <p:cNvSpPr/>
          <p:nvPr/>
        </p:nvSpPr>
        <p:spPr>
          <a:xfrm>
            <a:off x="4514433" y="5771548"/>
            <a:ext cx="8280000" cy="720000"/>
          </a:xfrm>
          <a:prstGeom prst="roundRect">
            <a:avLst>
              <a:gd name="adj" fmla="val 6931"/>
            </a:avLst>
          </a:prstGeom>
          <a:solidFill>
            <a:srgbClr val="A3B079"/>
          </a:solidFill>
          <a:ln>
            <a:solidFill>
              <a:srgbClr val="A3B0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Relates to a cluster of jobs which involve the performance of a common set of tasks.</a:t>
            </a: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54098046-00EE-F603-C3C5-F8D8CC5AC963}"/>
              </a:ext>
            </a:extLst>
          </p:cNvPr>
          <p:cNvSpPr/>
          <p:nvPr/>
        </p:nvSpPr>
        <p:spPr>
          <a:xfrm>
            <a:off x="13052076" y="1627119"/>
            <a:ext cx="2160000" cy="828000"/>
          </a:xfrm>
          <a:prstGeom prst="roundRect">
            <a:avLst>
              <a:gd name="adj" fmla="val 6931"/>
            </a:avLst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2 professionals</a:t>
            </a: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FF56E6F2-E59A-1480-C3EC-33030CAA8AD4}"/>
              </a:ext>
            </a:extLst>
          </p:cNvPr>
          <p:cNvSpPr/>
          <p:nvPr/>
        </p:nvSpPr>
        <p:spPr>
          <a:xfrm>
            <a:off x="13052639" y="2744969"/>
            <a:ext cx="2160000" cy="828000"/>
          </a:xfrm>
          <a:prstGeom prst="roundRect">
            <a:avLst>
              <a:gd name="adj" fmla="val 6931"/>
            </a:avLst>
          </a:prstGeom>
          <a:solidFill>
            <a:srgbClr val="A3B079"/>
          </a:solidFill>
          <a:ln>
            <a:solidFill>
              <a:srgbClr val="A3B0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24 business and administration professionals</a:t>
            </a:r>
          </a:p>
        </p:txBody>
      </p:sp>
      <p:sp>
        <p:nvSpPr>
          <p:cNvPr id="22" name="Rounded Rectangle 23">
            <a:extLst>
              <a:ext uri="{FF2B5EF4-FFF2-40B4-BE49-F238E27FC236}">
                <a16:creationId xmlns:a16="http://schemas.microsoft.com/office/drawing/2014/main" id="{A10E4836-25C8-D384-D421-1D373824539A}"/>
              </a:ext>
            </a:extLst>
          </p:cNvPr>
          <p:cNvSpPr/>
          <p:nvPr/>
        </p:nvSpPr>
        <p:spPr>
          <a:xfrm>
            <a:off x="13093700" y="3784740"/>
            <a:ext cx="2160000" cy="828000"/>
          </a:xfrm>
          <a:prstGeom prst="roundRect">
            <a:avLst>
              <a:gd name="adj" fmla="val 6931"/>
            </a:avLst>
          </a:prstGeom>
          <a:solidFill>
            <a:srgbClr val="415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schemeClr val="bg1"/>
                </a:solidFill>
                <a:latin typeface="Gill Sans MT" panose="020B0502020104020203" pitchFamily="34" charset="0"/>
              </a:rPr>
              <a:t>241 finance professionals</a:t>
            </a:r>
          </a:p>
        </p:txBody>
      </p:sp>
      <p:sp>
        <p:nvSpPr>
          <p:cNvPr id="23" name="Rounded Rectangle 24">
            <a:extLst>
              <a:ext uri="{FF2B5EF4-FFF2-40B4-BE49-F238E27FC236}">
                <a16:creationId xmlns:a16="http://schemas.microsoft.com/office/drawing/2014/main" id="{B210F6DE-C123-5FEE-873E-1019EF97FC65}"/>
              </a:ext>
            </a:extLst>
          </p:cNvPr>
          <p:cNvSpPr/>
          <p:nvPr/>
        </p:nvSpPr>
        <p:spPr>
          <a:xfrm>
            <a:off x="13067300" y="4749827"/>
            <a:ext cx="2160000" cy="720000"/>
          </a:xfrm>
          <a:prstGeom prst="roundRect">
            <a:avLst>
              <a:gd name="adj" fmla="val 6931"/>
            </a:avLst>
          </a:prstGeom>
          <a:solidFill>
            <a:srgbClr val="1A6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2411 accountants</a:t>
            </a:r>
          </a:p>
        </p:txBody>
      </p:sp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0D593F72-3C7B-B47A-C2DE-ED8D7E65D04C}"/>
              </a:ext>
            </a:extLst>
          </p:cNvPr>
          <p:cNvSpPr/>
          <p:nvPr/>
        </p:nvSpPr>
        <p:spPr>
          <a:xfrm>
            <a:off x="13067300" y="5793175"/>
            <a:ext cx="2160000" cy="720000"/>
          </a:xfrm>
          <a:prstGeom prst="roundRect">
            <a:avLst>
              <a:gd name="adj" fmla="val 6931"/>
            </a:avLst>
          </a:prstGeom>
          <a:solidFill>
            <a:srgbClr val="A3B079"/>
          </a:solidFill>
          <a:ln>
            <a:solidFill>
              <a:srgbClr val="A3B0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241101 general accountant</a:t>
            </a:r>
          </a:p>
        </p:txBody>
      </p:sp>
      <p:sp>
        <p:nvSpPr>
          <p:cNvPr id="25" name="Rounded Rectangle 26">
            <a:extLst>
              <a:ext uri="{FF2B5EF4-FFF2-40B4-BE49-F238E27FC236}">
                <a16:creationId xmlns:a16="http://schemas.microsoft.com/office/drawing/2014/main" id="{35428CD9-C3F0-DEA6-2E6A-DDD2AB1FD938}"/>
              </a:ext>
            </a:extLst>
          </p:cNvPr>
          <p:cNvSpPr/>
          <p:nvPr/>
        </p:nvSpPr>
        <p:spPr>
          <a:xfrm>
            <a:off x="13067300" y="6750547"/>
            <a:ext cx="2160000" cy="1620000"/>
          </a:xfrm>
          <a:prstGeom prst="roundRect">
            <a:avLst>
              <a:gd name="adj" fmla="val 6931"/>
            </a:avLst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241101 bank accountant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241102 cost accountant</a:t>
            </a:r>
          </a:p>
        </p:txBody>
      </p:sp>
      <p:sp>
        <p:nvSpPr>
          <p:cNvPr id="26" name="Rounded Rectangle 28">
            <a:extLst>
              <a:ext uri="{FF2B5EF4-FFF2-40B4-BE49-F238E27FC236}">
                <a16:creationId xmlns:a16="http://schemas.microsoft.com/office/drawing/2014/main" id="{1DAD760E-35CC-9064-668D-359C1257AE98}"/>
              </a:ext>
            </a:extLst>
          </p:cNvPr>
          <p:cNvSpPr/>
          <p:nvPr/>
        </p:nvSpPr>
        <p:spPr>
          <a:xfrm>
            <a:off x="4528298" y="6750547"/>
            <a:ext cx="8280000" cy="1620000"/>
          </a:xfrm>
          <a:prstGeom prst="roundRect">
            <a:avLst>
              <a:gd name="adj" fmla="val 6931"/>
            </a:avLst>
          </a:prstGeom>
          <a:solidFill>
            <a:srgbClr val="1A6076"/>
          </a:solidFill>
          <a:ln>
            <a:solidFill>
              <a:srgbClr val="1A6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Skill specialisation is considered in terms of four conceptual concepts: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• The field of knowledge required;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• The tools and machinery used;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• The materials worked on or with; and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solidFill>
                  <a:prstClr val="white"/>
                </a:solidFill>
                <a:latin typeface="Gill Sans MT" panose="020B0502020104020203" pitchFamily="34" charset="0"/>
              </a:rPr>
              <a:t>• The kinds of goods and services produced.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D92641-0E6C-AA1D-5661-73B9CE59AA8A}"/>
              </a:ext>
            </a:extLst>
          </p:cNvPr>
          <p:cNvSpPr txBox="1"/>
          <p:nvPr/>
        </p:nvSpPr>
        <p:spPr>
          <a:xfrm>
            <a:off x="673100" y="414578"/>
            <a:ext cx="10240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400" b="1" dirty="0">
                <a:latin typeface="Gill Sans Nova" panose="020B0602020104020203" pitchFamily="34" charset="0"/>
              </a:rPr>
              <a:t>OFO Structure: Version 2021</a:t>
            </a:r>
          </a:p>
        </p:txBody>
      </p:sp>
    </p:spTree>
    <p:extLst>
      <p:ext uri="{BB962C8B-B14F-4D97-AF65-F5344CB8AC3E}">
        <p14:creationId xmlns:p14="http://schemas.microsoft.com/office/powerpoint/2010/main" val="84443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0476B-0587-ED59-1087-060195443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F02354-3FB9-043E-80E3-65A36401C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43001"/>
            <a:ext cx="17221200" cy="8610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44C97B-2FA7-3C8C-466B-156521E6364D}"/>
              </a:ext>
            </a:extLst>
          </p:cNvPr>
          <p:cNvSpPr txBox="1">
            <a:spLocks/>
          </p:cNvSpPr>
          <p:nvPr/>
        </p:nvSpPr>
        <p:spPr>
          <a:xfrm>
            <a:off x="520700" y="294481"/>
            <a:ext cx="10515600" cy="132556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>
                <a:latin typeface="Gill Sans Nova" panose="020B0602020104020203" pitchFamily="34" charset="0"/>
              </a:rPr>
              <a:t>Who Uses OFO? </a:t>
            </a:r>
          </a:p>
        </p:txBody>
      </p:sp>
      <p:pic>
        <p:nvPicPr>
          <p:cNvPr id="4" name="Picture 2" descr="OFO GUIDELINE PICTURE">
            <a:extLst>
              <a:ext uri="{FF2B5EF4-FFF2-40B4-BE49-F238E27FC236}">
                <a16:creationId xmlns:a16="http://schemas.microsoft.com/office/drawing/2014/main" id="{0698120E-F519-88F1-662D-102497BC4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408" b="4163"/>
          <a:stretch>
            <a:fillRect/>
          </a:stretch>
        </p:blipFill>
        <p:spPr bwMode="auto">
          <a:xfrm>
            <a:off x="368300" y="1295400"/>
            <a:ext cx="9737182" cy="45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42519A-928B-B23C-ACEB-A3C7C6939A93}"/>
              </a:ext>
            </a:extLst>
          </p:cNvPr>
          <p:cNvSpPr txBox="1"/>
          <p:nvPr/>
        </p:nvSpPr>
        <p:spPr>
          <a:xfrm>
            <a:off x="1054100" y="6687016"/>
            <a:ext cx="87340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“OFO codes strengthen the skills ecosystem by improving workforce analysis, guiding funding decisions, and linking training directly to current and emerging occupations.”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53472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28E1F-8351-1C1C-3788-3B0D8984F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EDDCA2-A6E3-AC29-BD4D-483269CB3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1" b="5955"/>
          <a:stretch>
            <a:fillRect/>
          </a:stretch>
        </p:blipFill>
        <p:spPr>
          <a:xfrm>
            <a:off x="0" y="0"/>
            <a:ext cx="17348200" cy="975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4E26E9-1D58-B597-3FAA-B22E6DB25A70}"/>
              </a:ext>
            </a:extLst>
          </p:cNvPr>
          <p:cNvSpPr txBox="1"/>
          <p:nvPr/>
        </p:nvSpPr>
        <p:spPr>
          <a:xfrm>
            <a:off x="6749143" y="2460754"/>
            <a:ext cx="36775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Confusion between the occupations, alternatives and specifications</a:t>
            </a:r>
          </a:p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Using wrong OFO version and codes when reporting</a:t>
            </a:r>
          </a:p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ZA" sz="2200" b="1" dirty="0">
                <a:solidFill>
                  <a:schemeClr val="bg1"/>
                </a:solidFill>
              </a:rPr>
              <a:t>Confusion around job titles or positions within occupations</a:t>
            </a:r>
          </a:p>
          <a:p>
            <a:pPr algn="ctr"/>
            <a:endParaRPr lang="en-ZA" sz="2200" b="1" dirty="0">
              <a:solidFill>
                <a:schemeClr val="bg1"/>
              </a:solidFill>
            </a:endParaRPr>
          </a:p>
          <a:p>
            <a:pPr algn="ctr"/>
            <a:r>
              <a:rPr lang="en-ZA" sz="2200" b="1" dirty="0">
                <a:solidFill>
                  <a:schemeClr val="bg1"/>
                </a:solidFill>
              </a:rPr>
              <a:t>Mapping of job titles to occupation using the OFO</a:t>
            </a:r>
          </a:p>
        </p:txBody>
      </p:sp>
    </p:spTree>
    <p:extLst>
      <p:ext uri="{BB962C8B-B14F-4D97-AF65-F5344CB8AC3E}">
        <p14:creationId xmlns:p14="http://schemas.microsoft.com/office/powerpoint/2010/main" val="4162480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63E96-4BC7-E903-3542-1A7634438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90D576-81DB-CFDF-9D50-3C098E4FE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6"/>
          <a:stretch>
            <a:fillRect/>
          </a:stretch>
        </p:blipFill>
        <p:spPr>
          <a:xfrm>
            <a:off x="0" y="0"/>
            <a:ext cx="17376140" cy="9753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36781C-E9E1-BA49-F56E-7545B626169E}"/>
              </a:ext>
            </a:extLst>
          </p:cNvPr>
          <p:cNvSpPr txBox="1">
            <a:spLocks/>
          </p:cNvSpPr>
          <p:nvPr/>
        </p:nvSpPr>
        <p:spPr>
          <a:xfrm>
            <a:off x="2901950" y="381000"/>
            <a:ext cx="11544300" cy="690563"/>
          </a:xfrm>
          <a:prstGeom prst="rect">
            <a:avLst/>
          </a:prstGeom>
        </p:spPr>
        <p:txBody>
          <a:bodyPr/>
          <a:lstStyle>
            <a:lvl1pPr algn="ctr">
              <a:defRPr sz="2800"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schemeClr val="bg1"/>
                </a:solidFill>
                <a:latin typeface="Gill Sans Nova" panose="020B0602020104020203" pitchFamily="34" charset="0"/>
              </a:rPr>
              <a:t>General Manager Mr. PK Naicker – 031 702 442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04901D-BE97-D473-7137-12863774DAD5}"/>
              </a:ext>
            </a:extLst>
          </p:cNvPr>
          <p:cNvSpPr txBox="1">
            <a:spLocks/>
          </p:cNvSpPr>
          <p:nvPr/>
        </p:nvSpPr>
        <p:spPr>
          <a:xfrm>
            <a:off x="12484100" y="914400"/>
            <a:ext cx="4572000" cy="4746625"/>
          </a:xfrm>
          <a:prstGeom prst="rect">
            <a:avLst/>
          </a:prstGeom>
        </p:spPr>
        <p:txBody>
          <a:bodyPr lIns="91250" tIns="45625" rIns="91250" bIns="45625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6240" fontAlgn="auto"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</a:rPr>
              <a:t>REGIONAL OFFICES</a:t>
            </a:r>
          </a:p>
          <a:p>
            <a:pPr marL="342180" indent="-342180" defTabSz="456240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Gill Sans Nova" panose="020B0602020104020203" pitchFamily="34" charset="0"/>
              </a:rPr>
              <a:t>Johannesburg</a:t>
            </a:r>
          </a:p>
          <a:p>
            <a:pPr marL="342180" indent="-342180" defTabSz="456240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Gill Sans Nova" panose="020B0602020104020203" pitchFamily="34" charset="0"/>
              </a:rPr>
              <a:t>Skills Planning Specialist - Gauteng</a:t>
            </a:r>
          </a:p>
          <a:p>
            <a:pPr marL="741390" lvl="1" indent="-285150" defTabSz="456240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</a:rPr>
              <a:t>Pearl Ngiba– 011-403 1700</a:t>
            </a:r>
          </a:p>
          <a:p>
            <a:pPr marL="741390" lvl="1" indent="-285150" defTabSz="456240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PearlN@fpmseta.org.za</a:t>
            </a:r>
            <a:endParaRPr lang="en-US" sz="20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342180" indent="-342180" defTabSz="456240" fontAlgn="auto">
              <a:spcAft>
                <a:spcPts val="0"/>
              </a:spcAft>
              <a:defRPr/>
            </a:pPr>
            <a:endParaRPr lang="en-US" sz="2000" b="1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342180" indent="-342180" defTabSz="456240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Gill Sans Nova" panose="020B0602020104020203" pitchFamily="34" charset="0"/>
              </a:rPr>
              <a:t>Cape Town</a:t>
            </a:r>
          </a:p>
          <a:p>
            <a:pPr marL="342180" indent="-342180" defTabSz="456240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Gill Sans Nova" panose="020B0602020104020203" pitchFamily="34" charset="0"/>
              </a:rPr>
              <a:t>Skills Planning Specialist – Head Office &amp; Cape Town</a:t>
            </a:r>
          </a:p>
          <a:p>
            <a:pPr marL="741390" lvl="1" indent="-285150" defTabSz="456240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</a:rPr>
              <a:t>Xoliswa Radebe or below number for CT office</a:t>
            </a:r>
          </a:p>
          <a:p>
            <a:pPr marL="741390" lvl="1" indent="-285150" defTabSz="456240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</a:rPr>
              <a:t>021-462 0057</a:t>
            </a:r>
          </a:p>
          <a:p>
            <a:pPr marL="741390" lvl="1" indent="-285150" defTabSz="456240" fontAlgn="auto">
              <a:spcAft>
                <a:spcPts val="0"/>
              </a:spcAft>
              <a:defRPr/>
            </a:pPr>
            <a:endParaRPr lang="en-US" sz="2000" b="1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342180" indent="-342180" defTabSz="456240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Gill Sans Nova" panose="020B0602020104020203" pitchFamily="34" charset="0"/>
              </a:rPr>
              <a:t>Durban</a:t>
            </a:r>
          </a:p>
          <a:p>
            <a:pPr marL="342180" indent="-342180" defTabSz="456240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Gill Sans Nova" panose="020B0602020104020203" pitchFamily="34" charset="0"/>
              </a:rPr>
              <a:t>Skills Planning Specialist –Kwazulu-Natal</a:t>
            </a:r>
          </a:p>
          <a:p>
            <a:pPr marL="741390" lvl="1" indent="-285150" defTabSz="456240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</a:rPr>
              <a:t>Louise Sagar – 031-702 4482</a:t>
            </a:r>
          </a:p>
          <a:p>
            <a:pPr marL="741390" lvl="1" indent="-285150" defTabSz="456240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LouiseS@fpmseta.org.za</a:t>
            </a:r>
            <a:endParaRPr lang="en-US" sz="20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342180" indent="-342180" defTabSz="456240" fontAlgn="auto">
              <a:spcAft>
                <a:spcPts val="0"/>
              </a:spcAft>
              <a:defRPr/>
            </a:pPr>
            <a:endParaRPr lang="en-US" sz="2000" b="1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342180" indent="-342180" defTabSz="456240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Gill Sans Nova" panose="020B0602020104020203" pitchFamily="34" charset="0"/>
              </a:rPr>
              <a:t>Skills Planning Administrator –Kwazulu-Natal</a:t>
            </a:r>
          </a:p>
          <a:p>
            <a:pPr marL="741390" lvl="1" indent="-285150" defTabSz="456240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Gill Sans Nova" panose="020B0602020104020203" pitchFamily="34" charset="0"/>
              </a:rPr>
              <a:t>Siyanda Zungu – 031-702 4482</a:t>
            </a:r>
          </a:p>
          <a:p>
            <a:pPr marL="741390" lvl="1" indent="-285150" defTabSz="456240" fontAlgn="auto"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SiyandaZ@fpmseta.org,za</a:t>
            </a:r>
            <a:endParaRPr lang="en-US" sz="20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342180" indent="-342180" defTabSz="456240" fontAlgn="auto">
              <a:spcAft>
                <a:spcPts val="0"/>
              </a:spcAft>
              <a:defRPr/>
            </a:pPr>
            <a:endParaRPr lang="en-US" sz="20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342180" indent="-342180" defTabSz="456240" fontAlgn="auto">
              <a:spcAft>
                <a:spcPts val="0"/>
              </a:spcAft>
              <a:defRPr/>
            </a:pPr>
            <a:endParaRPr lang="en-US" sz="16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456240" lvl="1" indent="0" defTabSz="456240" fontAlgn="auto">
              <a:spcAft>
                <a:spcPts val="0"/>
              </a:spcAft>
              <a:buFont typeface="Arial"/>
              <a:buNone/>
              <a:defRPr/>
            </a:pPr>
            <a:endParaRPr lang="en-US" sz="16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456240" lvl="1" indent="0" defTabSz="456240" fontAlgn="auto">
              <a:spcAft>
                <a:spcPts val="0"/>
              </a:spcAft>
              <a:buFont typeface="Arial"/>
              <a:buNone/>
              <a:defRPr/>
            </a:pPr>
            <a:endParaRPr lang="en-US" sz="16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342180" indent="-342180" defTabSz="456240" fontAlgn="auto"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B93D83-5E84-5659-14F3-90BFFB96B126}"/>
              </a:ext>
            </a:extLst>
          </p:cNvPr>
          <p:cNvSpPr txBox="1">
            <a:spLocks/>
          </p:cNvSpPr>
          <p:nvPr/>
        </p:nvSpPr>
        <p:spPr>
          <a:xfrm>
            <a:off x="520700" y="1904999"/>
            <a:ext cx="6324600" cy="4746625"/>
          </a:xfrm>
          <a:prstGeom prst="rect">
            <a:avLst/>
          </a:prstGeom>
        </p:spPr>
        <p:txBody>
          <a:bodyPr lIns="91250" tIns="45625" rIns="91250" bIns="45625">
            <a:noAutofit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6229" fontAlgn="auto"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</a:rPr>
              <a:t>HEAD OFFICE</a:t>
            </a:r>
          </a:p>
          <a:p>
            <a:pPr marL="0" indent="0" defTabSz="456229" fontAlgn="auto"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342171" indent="-342171" defTabSz="456229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</a:rPr>
              <a:t>Skills Planning Research and Reporting Manager</a:t>
            </a:r>
          </a:p>
          <a:p>
            <a:pPr marL="741372" lvl="1" indent="-285144" defTabSz="456229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Sylvia Tsunke – 011 403 1700</a:t>
            </a:r>
          </a:p>
          <a:p>
            <a:pPr marL="741372" lvl="1" indent="-285144" defTabSz="456229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sylviat@fpmseta.org.za</a:t>
            </a: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 </a:t>
            </a:r>
          </a:p>
          <a:p>
            <a:pPr marL="342171" indent="-342171" defTabSz="456229" fontAlgn="auto">
              <a:spcAft>
                <a:spcPts val="0"/>
              </a:spcAft>
              <a:defRPr/>
            </a:pPr>
            <a:endParaRPr lang="en-US" sz="2400" b="1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342171" indent="-342171" defTabSz="456229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</a:rPr>
              <a:t>Skills Planning  Specialist</a:t>
            </a:r>
          </a:p>
          <a:p>
            <a:pPr marL="741372" lvl="1" indent="-285144" defTabSz="456229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Xoliswa Radebe– 011 – 403 1700</a:t>
            </a:r>
          </a:p>
          <a:p>
            <a:pPr marL="741372" lvl="1" indent="-285144" defTabSz="456229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xoliswaR@fpmseta.org.za</a:t>
            </a:r>
            <a:endParaRPr lang="en-US" sz="24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399087" indent="-342900" defTabSz="456229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399087" indent="-342900" defTabSz="456229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Gill Sans Nova" panose="020B0602020104020203" pitchFamily="34" charset="0"/>
              </a:rPr>
              <a:t>Skills Planning Research and CSI Co-</a:t>
            </a:r>
            <a:r>
              <a:rPr lang="en-US" sz="2400" b="1" dirty="0" err="1">
                <a:solidFill>
                  <a:schemeClr val="bg1"/>
                </a:solidFill>
                <a:latin typeface="Gill Sans Nova" panose="020B0602020104020203" pitchFamily="34" charset="0"/>
              </a:rPr>
              <a:t>ordinator</a:t>
            </a:r>
            <a:endParaRPr lang="en-US" sz="2400" b="1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799128" lvl="1" indent="-342900" defTabSz="456229" fontAlgn="auto">
              <a:spcAft>
                <a:spcPts val="0"/>
              </a:spcAft>
              <a:buFontTx/>
              <a:buChar char="-"/>
              <a:defRPr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Rungamai Bhebhe– 011 403-1700</a:t>
            </a:r>
          </a:p>
          <a:p>
            <a:pPr marL="799128" lvl="1" indent="-342900" defTabSz="456229" fontAlgn="auto">
              <a:spcAft>
                <a:spcPts val="0"/>
              </a:spcAft>
              <a:buFontTx/>
              <a:buChar char="-"/>
              <a:defRPr/>
            </a:pPr>
            <a:r>
              <a:rPr lang="en-US" sz="2400" dirty="0">
                <a:solidFill>
                  <a:schemeClr val="bg1"/>
                </a:solidFill>
                <a:latin typeface="Gill Sans Nova" panose="020B0602020104020203" pitchFamily="34" charset="0"/>
              </a:rPr>
              <a:t>RungaB@fpmseta.org.za</a:t>
            </a:r>
          </a:p>
          <a:p>
            <a:pPr marL="0" indent="0" defTabSz="456229" fontAlgn="auto">
              <a:spcAft>
                <a:spcPts val="0"/>
              </a:spcAft>
              <a:buFont typeface="Arial"/>
              <a:buNone/>
              <a:defRPr/>
            </a:pPr>
            <a:endParaRPr lang="en-US" sz="24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741372" lvl="1" indent="-285144" defTabSz="456229" fontAlgn="auto"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342171" indent="-342171" defTabSz="456229" fontAlgn="auto"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456240" lvl="1" indent="0" defTabSz="456229" fontAlgn="auto">
              <a:spcAft>
                <a:spcPts val="0"/>
              </a:spcAft>
              <a:buFont typeface="Arial"/>
              <a:buNone/>
              <a:defRPr/>
            </a:pPr>
            <a:endParaRPr lang="en-US" sz="24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456240" lvl="1" indent="0" defTabSz="456229" fontAlgn="auto">
              <a:spcAft>
                <a:spcPts val="0"/>
              </a:spcAft>
              <a:buFont typeface="Arial"/>
              <a:buNone/>
              <a:defRPr/>
            </a:pPr>
            <a:endParaRPr lang="en-US" sz="2400" dirty="0">
              <a:solidFill>
                <a:schemeClr val="bg1"/>
              </a:solidFill>
              <a:latin typeface="Gill Sans Nova" panose="020B0602020104020203" pitchFamily="34" charset="0"/>
            </a:endParaRPr>
          </a:p>
          <a:p>
            <a:pPr marL="342171" indent="-342171" defTabSz="456229" fontAlgn="auto"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97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92899-BC52-1F51-B1BE-EEA669B8D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60300" y="5715000"/>
            <a:ext cx="4572000" cy="1231106"/>
          </a:xfrm>
        </p:spPr>
        <p:txBody>
          <a:bodyPr/>
          <a:lstStyle/>
          <a:p>
            <a:r>
              <a:rPr lang="en-US" sz="8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05581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14EDE-1F6A-2F68-A8AC-85A899C84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D10A04-41AE-9410-C737-B00B3943F121}"/>
              </a:ext>
            </a:extLst>
          </p:cNvPr>
          <p:cNvSpPr txBox="1">
            <a:spLocks/>
          </p:cNvSpPr>
          <p:nvPr/>
        </p:nvSpPr>
        <p:spPr>
          <a:xfrm>
            <a:off x="3949700" y="457200"/>
            <a:ext cx="10210800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ill Sans MT" panose="020B0502020104020203" pitchFamily="34" charset="0"/>
              </a:rPr>
              <a:t>Planning Today for Tomorrow’s Skills</a:t>
            </a:r>
            <a:br>
              <a:rPr lang="en-US" dirty="0">
                <a:latin typeface="Gill Sans MT" panose="020B0502020104020203" pitchFamily="34" charset="0"/>
              </a:rPr>
            </a:br>
            <a:endParaRPr lang="en-ZA" dirty="0">
              <a:latin typeface="Gill Sans MT" panose="020B0502020104020203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CB7C0EE-57B4-97B1-9EF7-325618082489}"/>
              </a:ext>
            </a:extLst>
          </p:cNvPr>
          <p:cNvSpPr txBox="1">
            <a:spLocks/>
          </p:cNvSpPr>
          <p:nvPr/>
        </p:nvSpPr>
        <p:spPr>
          <a:xfrm>
            <a:off x="3797300" y="2286000"/>
            <a:ext cx="13106400" cy="166199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Accurate and timely WSP &amp; ATR submissions benefit the entire sector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Your data informs policy, funding priorities and </a:t>
            </a:r>
            <a:r>
              <a:rPr lang="en-US" sz="4000" dirty="0" err="1"/>
              <a:t>programme</a:t>
            </a:r>
            <a:r>
              <a:rPr lang="en-US" sz="4000" dirty="0"/>
              <a:t> design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Early submission ensures smoother processing and compliance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2026 demands collective responsibility and proactive planning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Let us work together to build a skilled, inclusive and competitive sector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2060501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92899-BC52-1F51-B1BE-EEA669B8D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2492990"/>
          </a:xfrm>
        </p:spPr>
        <p:txBody>
          <a:bodyPr/>
          <a:lstStyle/>
          <a:p>
            <a:r>
              <a:rPr lang="en-ZA" dirty="0">
                <a:latin typeface="Gill Sans Nova" panose="020B0602020104020203" pitchFamily="34" charset="0"/>
              </a:rPr>
              <a:t>Mandatory Grant Submissions Progress 2025/26</a:t>
            </a:r>
            <a:br>
              <a:rPr lang="en-ZA" dirty="0">
                <a:latin typeface="Gill Sans Nova" panose="020B0602020104020203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40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4446E-B278-D724-C6C1-12950A53F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923A7-02E6-F2D7-BC9E-2284D3295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700" y="76200"/>
            <a:ext cx="12912090" cy="830997"/>
          </a:xfrm>
        </p:spPr>
        <p:txBody>
          <a:bodyPr/>
          <a:lstStyle/>
          <a:p>
            <a:r>
              <a:rPr lang="en-US" dirty="0"/>
              <a:t>WSP/ATR by Sector &amp; 5 Years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FC021F10-DED8-6D5C-8D46-116BC09AC428}"/>
              </a:ext>
            </a:extLst>
          </p:cNvPr>
          <p:cNvGraphicFramePr>
            <a:graphicFrameLocks/>
          </p:cNvGraphicFramePr>
          <p:nvPr/>
        </p:nvGraphicFramePr>
        <p:xfrm>
          <a:off x="3568700" y="1371600"/>
          <a:ext cx="13341775" cy="839923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238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4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6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3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83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46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35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46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24649">
                  <a:extLst>
                    <a:ext uri="{9D8B030D-6E8A-4147-A177-3AD203B41FA5}">
                      <a16:colId xmlns:a16="http://schemas.microsoft.com/office/drawing/2014/main" val="3938784796"/>
                    </a:ext>
                  </a:extLst>
                </a:gridCol>
                <a:gridCol w="1024649">
                  <a:extLst>
                    <a:ext uri="{9D8B030D-6E8A-4147-A177-3AD203B41FA5}">
                      <a16:colId xmlns:a16="http://schemas.microsoft.com/office/drawing/2014/main" val="2279901067"/>
                    </a:ext>
                  </a:extLst>
                </a:gridCol>
                <a:gridCol w="1024649">
                  <a:extLst>
                    <a:ext uri="{9D8B030D-6E8A-4147-A177-3AD203B41FA5}">
                      <a16:colId xmlns:a16="http://schemas.microsoft.com/office/drawing/2014/main" val="92711292"/>
                    </a:ext>
                  </a:extLst>
                </a:gridCol>
                <a:gridCol w="1024649">
                  <a:extLst>
                    <a:ext uri="{9D8B030D-6E8A-4147-A177-3AD203B41FA5}">
                      <a16:colId xmlns:a16="http://schemas.microsoft.com/office/drawing/2014/main" val="4190288847"/>
                    </a:ext>
                  </a:extLst>
                </a:gridCol>
              </a:tblGrid>
              <a:tr h="40365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ZA" sz="23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2020 </a:t>
                      </a:r>
                      <a:endParaRPr lang="en-ZA" sz="23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ZA" sz="2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ZA" sz="23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2021 </a:t>
                      </a:r>
                      <a:endParaRPr lang="en-ZA" sz="23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ZA" sz="2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F7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ZA" sz="23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2022 </a:t>
                      </a:r>
                      <a:endParaRPr lang="en-ZA" sz="23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ZA" sz="2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ZA" sz="23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2023 </a:t>
                      </a:r>
                      <a:endParaRPr lang="en-ZA" sz="23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ZA" sz="2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3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2024</a:t>
                      </a:r>
                      <a:endParaRPr lang="en-ZA" sz="23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ZA" sz="2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3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2025</a:t>
                      </a:r>
                      <a:endParaRPr lang="en-ZA" sz="23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ZA" sz="2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1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878"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Clothing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106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Clothing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109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Clothing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152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Clothing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157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Clothing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160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Clothing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154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654"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Dry Cleaning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8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Dry Cleaning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7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Dry Cleaning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Dry Cleaning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Dry Cleaning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7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Dry Cleaning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9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878"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Footwear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41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Footwear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40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Footwear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40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Footwear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39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Footwear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43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Footwear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44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878"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Forestry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112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Forestry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116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Forestry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108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Forestry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122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Forestry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120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Forestry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119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878"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Furniture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85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Furniture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79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Furniture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73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Furniture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67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Furniture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73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Furniture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82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4456"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General Goods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General Goods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General Goods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17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General Goods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17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General Goods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23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General Goods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23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878"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Leather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17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Leather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17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Leather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19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Leather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19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Leather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17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Leather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20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878"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Other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Other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8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Other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111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Other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122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Other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149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Other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134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878"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Packaging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109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Packaging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108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Packaging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123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Packaging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129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Packaging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136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Packaging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132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5654"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Print Media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33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Print Media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33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Print Media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32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Print Media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34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Print Media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42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Print Media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40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878"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Printing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239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Printing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226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Printing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211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Printing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207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Printing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210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Printing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219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5352"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Publishing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74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Publishing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72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Publishing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41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Publishing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48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Publishing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48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Publishing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50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34456"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Pulp and Paper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36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Pulp and Paper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35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Pulp and Paper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36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Pulp and Paper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28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Pulp and Paper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34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Pulp and Paper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33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2878"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Textile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335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Textile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337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Textile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195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Textile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200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Textile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192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Textile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186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734456"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Wood Products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120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Wood Products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117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Wood Products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83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Wood Products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85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Wood Products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90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ZA" sz="1900" b="0" u="none" strike="noStrike">
                          <a:solidFill>
                            <a:schemeClr val="tx2"/>
                          </a:solidFill>
                          <a:effectLst/>
                        </a:rPr>
                        <a:t>Wood Products</a:t>
                      </a:r>
                      <a:endParaRPr lang="en-ZA" sz="19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19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85</a:t>
                      </a:r>
                      <a:endParaRPr lang="en-ZA" sz="19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683272">
                <a:tc>
                  <a:txBody>
                    <a:bodyPr/>
                    <a:lstStyle/>
                    <a:p>
                      <a:pPr algn="ctr" fontAlgn="b"/>
                      <a:r>
                        <a:rPr lang="en-ZA" sz="23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Grand Total</a:t>
                      </a:r>
                      <a:endParaRPr lang="en-ZA" sz="23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3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1338</a:t>
                      </a:r>
                      <a:endParaRPr lang="en-ZA" sz="23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3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Grand Total</a:t>
                      </a:r>
                      <a:endParaRPr lang="en-ZA" sz="23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3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1314</a:t>
                      </a:r>
                      <a:endParaRPr lang="en-ZA" sz="23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3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Grand Total</a:t>
                      </a:r>
                      <a:endParaRPr lang="en-ZA" sz="23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3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1246</a:t>
                      </a:r>
                      <a:endParaRPr lang="en-ZA" sz="23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3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Grand Total</a:t>
                      </a:r>
                      <a:endParaRPr lang="en-ZA" sz="23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3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1278</a:t>
                      </a:r>
                      <a:endParaRPr lang="en-ZA" sz="23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7225" marR="7225" marT="72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23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Grand Total</a:t>
                      </a:r>
                      <a:endParaRPr lang="en-ZA" sz="23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23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1344</a:t>
                      </a:r>
                      <a:endParaRPr lang="en-ZA" sz="23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23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Grand Total</a:t>
                      </a:r>
                      <a:endParaRPr lang="en-ZA" sz="23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23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1330</a:t>
                      </a:r>
                      <a:endParaRPr lang="en-ZA" sz="23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</a:txBody>
                  <a:tcPr marL="7225" marR="7225" marT="72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416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A6C7A-2321-4094-7257-B63E80C90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B1878-D47A-54AE-C383-88285B85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410" y="390144"/>
            <a:ext cx="15613380" cy="830997"/>
          </a:xfrm>
        </p:spPr>
        <p:txBody>
          <a:bodyPr wrap="square">
            <a:normAutofit/>
          </a:bodyPr>
          <a:lstStyle/>
          <a:p>
            <a:r>
              <a:rPr lang="en-ZA" sz="4400" dirty="0">
                <a:latin typeface="Gill Sans Nova" panose="020B0602020104020203" pitchFamily="34" charset="0"/>
              </a:rPr>
              <a:t>WSP/ATR 2025/26 Submission size</a:t>
            </a:r>
            <a:endParaRPr lang="en-US" sz="4400" dirty="0">
              <a:latin typeface="Gill Sans Nova" panose="020B0602020104020203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96F5C6-BCE5-662E-69FB-8C0881DCECCC}"/>
              </a:ext>
            </a:extLst>
          </p:cNvPr>
          <p:cNvGraphicFramePr>
            <a:graphicFrameLocks noGrp="1"/>
          </p:cNvGraphicFramePr>
          <p:nvPr>
            <p:ph sz="half" idx="3"/>
          </p:nvPr>
        </p:nvGraphicFramePr>
        <p:xfrm>
          <a:off x="8369300" y="1371600"/>
          <a:ext cx="8382000" cy="693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46473">
                  <a:extLst>
                    <a:ext uri="{9D8B030D-6E8A-4147-A177-3AD203B41FA5}">
                      <a16:colId xmlns:a16="http://schemas.microsoft.com/office/drawing/2014/main" val="3864906529"/>
                    </a:ext>
                  </a:extLst>
                </a:gridCol>
                <a:gridCol w="2059116">
                  <a:extLst>
                    <a:ext uri="{9D8B030D-6E8A-4147-A177-3AD203B41FA5}">
                      <a16:colId xmlns:a16="http://schemas.microsoft.com/office/drawing/2014/main" val="1145622761"/>
                    </a:ext>
                  </a:extLst>
                </a:gridCol>
                <a:gridCol w="2476411">
                  <a:extLst>
                    <a:ext uri="{9D8B030D-6E8A-4147-A177-3AD203B41FA5}">
                      <a16:colId xmlns:a16="http://schemas.microsoft.com/office/drawing/2014/main" val="748904439"/>
                    </a:ext>
                  </a:extLst>
                </a:gridCol>
              </a:tblGrid>
              <a:tr h="1386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Nova" panose="020B0602020104020203" pitchFamily="34" charset="0"/>
                        </a:rPr>
                        <a:t>Size</a:t>
                      </a:r>
                      <a:endParaRPr lang="en-ZA" sz="2400" b="1" i="0" u="none" strike="noStrike" dirty="0">
                        <a:solidFill>
                          <a:srgbClr val="000000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Nova" panose="020B0602020104020203" pitchFamily="34" charset="0"/>
                        </a:rPr>
                        <a:t>Target</a:t>
                      </a:r>
                      <a:endParaRPr lang="en-ZA" sz="2400" b="1" i="0" u="none" strike="noStrike" dirty="0">
                        <a:solidFill>
                          <a:srgbClr val="000000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Nova" panose="020B0602020104020203" pitchFamily="34" charset="0"/>
                        </a:rPr>
                        <a:t>Approved</a:t>
                      </a:r>
                      <a:endParaRPr lang="en-ZA" sz="2400" b="1" i="0" u="none" strike="noStrike" dirty="0">
                        <a:solidFill>
                          <a:srgbClr val="000000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01728408"/>
                  </a:ext>
                </a:extLst>
              </a:tr>
              <a:tr h="1386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2400" u="none" strike="noStrike" dirty="0">
                          <a:effectLst/>
                          <a:latin typeface="Gill Sans Nova" panose="020B0602020104020203" pitchFamily="34" charset="0"/>
                        </a:rPr>
                        <a:t>Large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Nova" panose="020B0602020104020203" pitchFamily="34" charset="0"/>
                        </a:rPr>
                        <a:t>320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2400" u="none" strike="noStrike" dirty="0">
                          <a:effectLst/>
                          <a:latin typeface="Gill Sans Nova" panose="020B0602020104020203" pitchFamily="34" charset="0"/>
                        </a:rPr>
                        <a:t>321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020039"/>
                  </a:ext>
                </a:extLst>
              </a:tr>
              <a:tr h="1386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2400" u="none" strike="noStrike" dirty="0">
                          <a:effectLst/>
                          <a:latin typeface="Gill Sans Nova" panose="020B0602020104020203" pitchFamily="34" charset="0"/>
                        </a:rPr>
                        <a:t>Medium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Nova" panose="020B0602020104020203" pitchFamily="34" charset="0"/>
                        </a:rPr>
                        <a:t>355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2400" u="none" strike="noStrike" dirty="0">
                          <a:effectLst/>
                          <a:latin typeface="Gill Sans Nova" panose="020B0602020104020203" pitchFamily="34" charset="0"/>
                        </a:rPr>
                        <a:t>364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434280"/>
                  </a:ext>
                </a:extLst>
              </a:tr>
              <a:tr h="1386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2400" u="none" strike="noStrike" dirty="0">
                          <a:effectLst/>
                          <a:latin typeface="Gill Sans Nova" panose="020B0602020104020203" pitchFamily="34" charset="0"/>
                        </a:rPr>
                        <a:t>Small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Nova" panose="020B0602020104020203" pitchFamily="34" charset="0"/>
                        </a:rPr>
                        <a:t>615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2400" u="none" strike="noStrike" dirty="0">
                          <a:effectLst/>
                          <a:latin typeface="Gill Sans Nova" panose="020B0602020104020203" pitchFamily="34" charset="0"/>
                        </a:rPr>
                        <a:t>645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869951"/>
                  </a:ext>
                </a:extLst>
              </a:tr>
              <a:tr h="13868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2400" b="1" u="none" strike="noStrike" dirty="0">
                          <a:effectLst/>
                          <a:latin typeface="Gill Sans Nova" panose="020B0602020104020203" pitchFamily="34" charset="0"/>
                        </a:rPr>
                        <a:t>Grand Total</a:t>
                      </a:r>
                      <a:endParaRPr lang="en-ZA" sz="2400" b="1" i="0" u="none" strike="noStrike" dirty="0">
                        <a:solidFill>
                          <a:srgbClr val="000000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ill Sans Nova" panose="020B0602020104020203" pitchFamily="34" charset="0"/>
                        </a:rPr>
                        <a:t>1290</a:t>
                      </a:r>
                      <a:endParaRPr lang="en-ZA" sz="2400" b="1" i="0" u="none" strike="noStrike" dirty="0">
                        <a:solidFill>
                          <a:srgbClr val="000000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ZA" sz="2400" b="1" u="none" strike="noStrike" dirty="0">
                          <a:effectLst/>
                          <a:latin typeface="Gill Sans Nova" panose="020B0602020104020203" pitchFamily="34" charset="0"/>
                        </a:rPr>
                        <a:t>1330</a:t>
                      </a:r>
                      <a:endParaRPr lang="en-ZA" sz="2400" b="1" i="0" u="none" strike="noStrike" dirty="0">
                        <a:solidFill>
                          <a:srgbClr val="000000"/>
                        </a:solidFill>
                        <a:effectLst/>
                        <a:latin typeface="Gill Sans Nova" panose="020B0602020104020203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880515"/>
                  </a:ext>
                </a:extLst>
              </a:tr>
            </a:tbl>
          </a:graphicData>
        </a:graphic>
      </p:graphicFrame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51DEE42-9882-B411-2E00-A23941E9B9E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67410" y="1221141"/>
          <a:ext cx="7546467" cy="7459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7640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4B628-C7EF-7024-3924-337841A4B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E86CF-B1D6-8F6E-5C63-C99E9497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700" y="390144"/>
            <a:ext cx="12912090" cy="830997"/>
          </a:xfrm>
        </p:spPr>
        <p:txBody>
          <a:bodyPr wrap="square">
            <a:normAutofit/>
          </a:bodyPr>
          <a:lstStyle/>
          <a:p>
            <a:r>
              <a:rPr lang="en-ZA" sz="4400" dirty="0">
                <a:latin typeface="Gill Sans Nova" panose="020B0602020104020203" pitchFamily="34" charset="0"/>
              </a:rPr>
              <a:t>WSP/ATR 2025/26 Submission Province</a:t>
            </a:r>
            <a:endParaRPr lang="en-US" sz="4400" dirty="0">
              <a:latin typeface="Gill Sans Nova" panose="020B0602020104020203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49F2FD8-6F39-0AD9-7294-964D332715B6}"/>
              </a:ext>
            </a:extLst>
          </p:cNvPr>
          <p:cNvGraphicFramePr>
            <a:graphicFrameLocks/>
          </p:cNvGraphicFramePr>
          <p:nvPr/>
        </p:nvGraphicFramePr>
        <p:xfrm>
          <a:off x="3568701" y="2243328"/>
          <a:ext cx="12912090" cy="6437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5997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E5223-081E-C437-D387-3D36F141B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8FB899-1986-5BE7-68D7-1DD81F41B5D9}"/>
              </a:ext>
            </a:extLst>
          </p:cNvPr>
          <p:cNvSpPr txBox="1">
            <a:spLocks/>
          </p:cNvSpPr>
          <p:nvPr/>
        </p:nvSpPr>
        <p:spPr>
          <a:xfrm>
            <a:off x="5930900" y="304800"/>
            <a:ext cx="8077200" cy="13255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sz="5000" dirty="0">
                <a:latin typeface="Gill Sans MT" panose="020B0502020104020203" pitchFamily="34" charset="0"/>
              </a:rPr>
              <a:t>SETA Grant Regulations</a:t>
            </a:r>
            <a:br>
              <a:rPr lang="en-ZA" sz="4000" dirty="0">
                <a:latin typeface="Gill Sans MT" panose="020B0502020104020203" pitchFamily="34" charset="0"/>
              </a:rPr>
            </a:br>
            <a:r>
              <a:rPr lang="en-ZA" sz="4000" dirty="0">
                <a:latin typeface="Gill Sans MT" panose="020B0502020104020203" pitchFamily="34" charset="0"/>
              </a:rPr>
              <a:t>Distribution of Skills Development Levy Income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236C14-4C07-CDB6-2F18-2004279C6575}"/>
              </a:ext>
            </a:extLst>
          </p:cNvPr>
          <p:cNvSpPr txBox="1"/>
          <p:nvPr/>
        </p:nvSpPr>
        <p:spPr>
          <a:xfrm>
            <a:off x="424543" y="6176963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Gill Sans MT" panose="020B0502020104020203" pitchFamily="34" charset="0"/>
              </a:rPr>
              <a:t>Funding Training for Employment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C890B08-4363-E702-2FA9-C8B3D2ED3E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7522002"/>
              </p:ext>
            </p:extLst>
          </p:nvPr>
        </p:nvGraphicFramePr>
        <p:xfrm>
          <a:off x="5702300" y="2667000"/>
          <a:ext cx="12052858" cy="5882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963365F-7214-4BBF-A4C0-786045186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7" y="0"/>
            <a:ext cx="553775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3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F029E-E48B-DCC2-D1A7-651BA222A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A436C6-E8B1-010F-1824-9C60A1EE7C78}"/>
              </a:ext>
            </a:extLst>
          </p:cNvPr>
          <p:cNvSpPr txBox="1">
            <a:spLocks/>
          </p:cNvSpPr>
          <p:nvPr/>
        </p:nvSpPr>
        <p:spPr>
          <a:xfrm>
            <a:off x="596900" y="228600"/>
            <a:ext cx="12649199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>
                <a:latin typeface="Gill Sans MT" panose="020B0502020104020203" pitchFamily="34" charset="0"/>
              </a:rPr>
              <a:t>SETA Mandatory Grant Regulations</a:t>
            </a:r>
            <a:endParaRPr lang="en-ZA" sz="3000" dirty="0">
              <a:latin typeface="Gill Sans MT" panose="020B05020201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0633F-E15D-1982-07A6-702B942D2747}"/>
              </a:ext>
            </a:extLst>
          </p:cNvPr>
          <p:cNvSpPr txBox="1"/>
          <p:nvPr/>
        </p:nvSpPr>
        <p:spPr>
          <a:xfrm>
            <a:off x="596901" y="1760041"/>
            <a:ext cx="128251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000" b="1" dirty="0">
                <a:latin typeface="+mn-lt"/>
              </a:rPr>
              <a:t>Incentivise employers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000" dirty="0">
                <a:latin typeface="+mn-lt"/>
              </a:rPr>
              <a:t>Plan and implement training for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000" dirty="0">
                <a:latin typeface="+mn-lt"/>
              </a:rPr>
              <a:t>Create training and work experience opportunities for unemployed people</a:t>
            </a:r>
          </a:p>
          <a:p>
            <a:endParaRPr lang="en-ZA" sz="30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CC6DC7-ADED-9248-6B38-2931756E6A2C}"/>
              </a:ext>
            </a:extLst>
          </p:cNvPr>
          <p:cNvSpPr txBox="1"/>
          <p:nvPr/>
        </p:nvSpPr>
        <p:spPr>
          <a:xfrm>
            <a:off x="596901" y="3469245"/>
            <a:ext cx="1015637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000" b="1" dirty="0">
                <a:latin typeface="+mn-lt"/>
              </a:rPr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000" dirty="0">
                <a:latin typeface="+mn-lt"/>
              </a:rPr>
              <a:t>Better alignment with skills development and financial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000" dirty="0">
                <a:latin typeface="+mn-lt"/>
              </a:rPr>
              <a:t>Enhanced SETA planning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000" dirty="0">
                <a:latin typeface="+mn-lt"/>
              </a:rPr>
              <a:t>Annual SSP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000" dirty="0">
                <a:latin typeface="+mn-lt"/>
              </a:rPr>
              <a:t>Earlier DG Funding windows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000" dirty="0">
                <a:latin typeface="+mn-lt"/>
              </a:rPr>
              <a:t>Increased monitoring of WSP implementation against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000" dirty="0">
                <a:latin typeface="+mn-lt"/>
              </a:rPr>
              <a:t>Board criteria for 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000" dirty="0">
                <a:latin typeface="+mn-lt"/>
              </a:rPr>
              <a:t>Evidence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000" dirty="0">
                <a:latin typeface="+mn-lt"/>
              </a:rPr>
              <a:t>Quality and accuracy standards for WSPs and ATRs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000" dirty="0">
                <a:latin typeface="+mn-lt"/>
              </a:rPr>
              <a:t>Evidence of consultation and sign off by labour representatives (unless explanation provided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757D7F-4AE0-6841-A748-237B2DB927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00" y="3922117"/>
            <a:ext cx="5519291" cy="441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47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34555"/>
      </a:dk2>
      <a:lt2>
        <a:srgbClr val="EEECE1"/>
      </a:lt2>
      <a:accent1>
        <a:srgbClr val="134555"/>
      </a:accent1>
      <a:accent2>
        <a:srgbClr val="8FA15B"/>
      </a:accent2>
      <a:accent3>
        <a:srgbClr val="FBBC53"/>
      </a:accent3>
      <a:accent4>
        <a:srgbClr val="DE5E59"/>
      </a:accent4>
      <a:accent5>
        <a:srgbClr val="08825C"/>
      </a:accent5>
      <a:accent6>
        <a:srgbClr val="8FA15B"/>
      </a:accent6>
      <a:hlink>
        <a:srgbClr val="134555"/>
      </a:hlink>
      <a:folHlink>
        <a:srgbClr val="8FA1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2060</Words>
  <Application>Microsoft Office PowerPoint</Application>
  <PresentationFormat>Custom</PresentationFormat>
  <Paragraphs>549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Gill Sans MT</vt:lpstr>
      <vt:lpstr>Gill Sans Nova</vt:lpstr>
      <vt:lpstr>Times New Roman</vt:lpstr>
      <vt:lpstr>Wingdings</vt:lpstr>
      <vt:lpstr>Office Theme</vt:lpstr>
      <vt:lpstr>Skills Planning Presentation 2026-27 </vt:lpstr>
      <vt:lpstr>PowerPoint Presentation</vt:lpstr>
      <vt:lpstr>PowerPoint Presentation</vt:lpstr>
      <vt:lpstr>Mandatory Grant Submissions Progress 2025/26 </vt:lpstr>
      <vt:lpstr>WSP/ATR by Sector &amp; 5 Years</vt:lpstr>
      <vt:lpstr>WSP/ATR 2025/26 Submission size</vt:lpstr>
      <vt:lpstr>WSP/ATR 2025/26 Submission Province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10 SPOI List 2026-2027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Elfrieda Tyrer</dc:creator>
  <cp:lastModifiedBy>Mpumelelo Mtetwa</cp:lastModifiedBy>
  <cp:revision>35</cp:revision>
  <dcterms:created xsi:type="dcterms:W3CDTF">2026-02-03T12:08:09Z</dcterms:created>
  <dcterms:modified xsi:type="dcterms:W3CDTF">2026-02-19T05:45:30Z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2026-02-03T00:00:00Z</vt:filetime>
  </property>
  <property fmtid="{D5CDD505-2E9C-101B-9397-08002B2CF9AE}" pid="3" name="Creator">
    <vt:lpwstr>Adobe InDesign 21.1 (Macintosh)</vt:lpwstr>
  </property>
  <property fmtid="{D5CDD505-2E9C-101B-9397-08002B2CF9AE}" pid="4" name="LastSaved">
    <vt:filetime>2026-02-03T00:00:00Z</vt:filetime>
  </property>
  <property fmtid="{D5CDD505-2E9C-101B-9397-08002B2CF9AE}" pid="5" name="Producer">
    <vt:lpwstr>Adobe PDF Library 18.0</vt:lpwstr>
  </property>
</Properties>
</file>