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4"/>
  </p:handoutMasterIdLst>
  <p:sldIdLst>
    <p:sldId id="312" r:id="rId2"/>
    <p:sldId id="322" r:id="rId3"/>
    <p:sldId id="323" r:id="rId4"/>
    <p:sldId id="324" r:id="rId5"/>
    <p:sldId id="325" r:id="rId6"/>
    <p:sldId id="326" r:id="rId7"/>
    <p:sldId id="272" r:id="rId8"/>
    <p:sldId id="279" r:id="rId9"/>
    <p:sldId id="328" r:id="rId10"/>
    <p:sldId id="275" r:id="rId11"/>
    <p:sldId id="329" r:id="rId12"/>
    <p:sldId id="327" r:id="rId13"/>
  </p:sldIdLst>
  <p:sldSz cx="17348200" cy="9753600"/>
  <p:notesSz cx="17348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076"/>
    <a:srgbClr val="F79117"/>
    <a:srgbClr val="FA4D52"/>
    <a:srgbClr val="415B6C"/>
    <a:srgbClr val="A3B079"/>
    <a:srgbClr val="DCA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5"/>
  </p:normalViewPr>
  <p:slideViewPr>
    <p:cSldViewPr>
      <p:cViewPr varScale="1">
        <p:scale>
          <a:sx n="42" d="100"/>
          <a:sy n="42" d="100"/>
        </p:scale>
        <p:origin x="928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A274C2-8245-48C6-8CC5-614EFEA3796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60664E1-EC58-4946-B10F-D7DFB39FBAFE}">
      <dgm:prSet phldrT="[Text]" phldr="0"/>
      <dgm:spPr>
        <a:solidFill>
          <a:srgbClr val="1A6076"/>
        </a:solidFill>
        <a:ln>
          <a:solidFill>
            <a:srgbClr val="1A6076"/>
          </a:solidFill>
        </a:ln>
      </dgm:spPr>
      <dgm:t>
        <a:bodyPr/>
        <a:lstStyle/>
        <a:p>
          <a:r>
            <a:rPr lang="en-ZA" dirty="0">
              <a:solidFill>
                <a:schemeClr val="bg1"/>
              </a:solidFill>
            </a:rPr>
            <a:t>Opens January</a:t>
          </a:r>
        </a:p>
      </dgm:t>
    </dgm:pt>
    <dgm:pt modelId="{67B332FC-318D-47A7-AF1A-B336FD07A212}" type="parTrans" cxnId="{A5AE18E6-A72F-458C-8E18-7706B8E5B140}">
      <dgm:prSet/>
      <dgm:spPr/>
      <dgm:t>
        <a:bodyPr/>
        <a:lstStyle/>
        <a:p>
          <a:endParaRPr lang="en-ZA"/>
        </a:p>
      </dgm:t>
    </dgm:pt>
    <dgm:pt modelId="{9956656B-F196-447A-8B96-533E51B262A2}" type="sibTrans" cxnId="{A5AE18E6-A72F-458C-8E18-7706B8E5B140}">
      <dgm:prSet/>
      <dgm:spPr/>
      <dgm:t>
        <a:bodyPr/>
        <a:lstStyle/>
        <a:p>
          <a:endParaRPr lang="en-ZA"/>
        </a:p>
      </dgm:t>
    </dgm:pt>
    <dgm:pt modelId="{AB5DC3B5-FBDF-4257-B031-D30906B11503}">
      <dgm:prSet phldrT="[Text]" phldr="0"/>
      <dgm:spPr>
        <a:solidFill>
          <a:srgbClr val="1A6076"/>
        </a:solidFill>
        <a:ln>
          <a:solidFill>
            <a:srgbClr val="1A6076"/>
          </a:solidFill>
        </a:ln>
      </dgm:spPr>
      <dgm:t>
        <a:bodyPr/>
        <a:lstStyle/>
        <a:p>
          <a:r>
            <a:rPr lang="en-ZA" dirty="0">
              <a:solidFill>
                <a:schemeClr val="bg1"/>
              </a:solidFill>
            </a:rPr>
            <a:t>Online Application</a:t>
          </a:r>
        </a:p>
      </dgm:t>
    </dgm:pt>
    <dgm:pt modelId="{F6961C53-96B8-4E02-AE5C-55A6163B193A}" type="parTrans" cxnId="{F1B265A0-512A-4347-84BA-843B011DF028}">
      <dgm:prSet/>
      <dgm:spPr/>
      <dgm:t>
        <a:bodyPr/>
        <a:lstStyle/>
        <a:p>
          <a:endParaRPr lang="en-ZA"/>
        </a:p>
      </dgm:t>
    </dgm:pt>
    <dgm:pt modelId="{97A32D2C-78AE-485F-B5BE-12F29FA35A70}" type="sibTrans" cxnId="{F1B265A0-512A-4347-84BA-843B011DF028}">
      <dgm:prSet/>
      <dgm:spPr/>
      <dgm:t>
        <a:bodyPr/>
        <a:lstStyle/>
        <a:p>
          <a:endParaRPr lang="en-ZA"/>
        </a:p>
      </dgm:t>
    </dgm:pt>
    <dgm:pt modelId="{FA6CA708-158E-4D56-99BF-508133079C2B}">
      <dgm:prSet phldrT="[Text]" phldr="0"/>
      <dgm:spPr>
        <a:solidFill>
          <a:srgbClr val="1A6076"/>
        </a:solidFill>
        <a:ln>
          <a:solidFill>
            <a:srgbClr val="1A6076"/>
          </a:solidFill>
        </a:ln>
      </dgm:spPr>
      <dgm:t>
        <a:bodyPr/>
        <a:lstStyle/>
        <a:p>
          <a:r>
            <a:rPr lang="en-ZA" dirty="0">
              <a:solidFill>
                <a:schemeClr val="bg1"/>
              </a:solidFill>
            </a:rPr>
            <a:t>New applicant requires an N-number</a:t>
          </a:r>
        </a:p>
      </dgm:t>
    </dgm:pt>
    <dgm:pt modelId="{761A2E47-F1BD-4202-9FB5-AFF12224503A}" type="parTrans" cxnId="{17A2EC81-8DCE-4CA3-B494-336AE6562D80}">
      <dgm:prSet/>
      <dgm:spPr/>
      <dgm:t>
        <a:bodyPr/>
        <a:lstStyle/>
        <a:p>
          <a:endParaRPr lang="en-ZA"/>
        </a:p>
      </dgm:t>
    </dgm:pt>
    <dgm:pt modelId="{2A6F3555-060D-487C-96D9-975825BDD27B}" type="sibTrans" cxnId="{17A2EC81-8DCE-4CA3-B494-336AE6562D80}">
      <dgm:prSet/>
      <dgm:spPr/>
      <dgm:t>
        <a:bodyPr/>
        <a:lstStyle/>
        <a:p>
          <a:endParaRPr lang="en-ZA"/>
        </a:p>
      </dgm:t>
    </dgm:pt>
    <dgm:pt modelId="{DCA5C55E-7943-4A98-9524-7FC29220B7CD}">
      <dgm:prSet/>
      <dgm:spPr>
        <a:solidFill>
          <a:srgbClr val="1A6076"/>
        </a:solidFill>
        <a:ln>
          <a:solidFill>
            <a:srgbClr val="1A6076"/>
          </a:solidFill>
        </a:ln>
      </dgm:spPr>
      <dgm:t>
        <a:bodyPr/>
        <a:lstStyle/>
        <a:p>
          <a:r>
            <a:rPr lang="en-ZA" dirty="0">
              <a:solidFill>
                <a:schemeClr val="bg1"/>
              </a:solidFill>
            </a:rPr>
            <a:t>Previous L&amp;N numbers to be used</a:t>
          </a:r>
        </a:p>
      </dgm:t>
    </dgm:pt>
    <dgm:pt modelId="{0F71A7BC-CC10-444F-BA6A-0C05D1D1359E}" type="parTrans" cxnId="{A99944E1-3C5B-4F23-AA64-5459DAB53FBF}">
      <dgm:prSet/>
      <dgm:spPr/>
      <dgm:t>
        <a:bodyPr/>
        <a:lstStyle/>
        <a:p>
          <a:endParaRPr lang="en-ZA"/>
        </a:p>
      </dgm:t>
    </dgm:pt>
    <dgm:pt modelId="{308A6C76-8AA5-4DF7-A1E9-C546003EB922}" type="sibTrans" cxnId="{A99944E1-3C5B-4F23-AA64-5459DAB53FBF}">
      <dgm:prSet/>
      <dgm:spPr/>
      <dgm:t>
        <a:bodyPr/>
        <a:lstStyle/>
        <a:p>
          <a:endParaRPr lang="en-ZA"/>
        </a:p>
      </dgm:t>
    </dgm:pt>
    <dgm:pt modelId="{5E7EAD6C-7FF9-472B-8A04-37EE7D41AEB9}">
      <dgm:prSet/>
      <dgm:spPr>
        <a:solidFill>
          <a:srgbClr val="FA4D52"/>
        </a:solidFill>
        <a:ln>
          <a:solidFill>
            <a:srgbClr val="FA4D52"/>
          </a:solidFill>
        </a:ln>
      </dgm:spPr>
      <dgm:t>
        <a:bodyPr/>
        <a:lstStyle/>
        <a:p>
          <a:r>
            <a:rPr lang="en-ZA" b="1" dirty="0">
              <a:solidFill>
                <a:schemeClr val="bg1"/>
              </a:solidFill>
            </a:rPr>
            <a:t>Closing Date:</a:t>
          </a:r>
        </a:p>
        <a:p>
          <a:r>
            <a:rPr lang="en-ZA" dirty="0">
              <a:solidFill>
                <a:schemeClr val="bg1"/>
              </a:solidFill>
            </a:rPr>
            <a:t>15 March 2026</a:t>
          </a:r>
        </a:p>
      </dgm:t>
    </dgm:pt>
    <dgm:pt modelId="{18B2C6DB-3355-4BF5-8B8A-9770E14D2F29}" type="parTrans" cxnId="{D3DD2FF3-1BD0-44FD-A8FE-6968F1A5CD35}">
      <dgm:prSet/>
      <dgm:spPr/>
      <dgm:t>
        <a:bodyPr/>
        <a:lstStyle/>
        <a:p>
          <a:endParaRPr lang="en-ZA"/>
        </a:p>
      </dgm:t>
    </dgm:pt>
    <dgm:pt modelId="{3F6F8A62-A4AB-4D3E-A405-4A0A1AF86640}" type="sibTrans" cxnId="{D3DD2FF3-1BD0-44FD-A8FE-6968F1A5CD35}">
      <dgm:prSet/>
      <dgm:spPr/>
      <dgm:t>
        <a:bodyPr/>
        <a:lstStyle/>
        <a:p>
          <a:endParaRPr lang="en-ZA"/>
        </a:p>
      </dgm:t>
    </dgm:pt>
    <dgm:pt modelId="{9CD7A6D6-CD4D-42BA-9038-7BA43634DC2B}" type="pres">
      <dgm:prSet presAssocID="{7BA274C2-8245-48C6-8CC5-614EFEA3796D}" presName="CompostProcess" presStyleCnt="0">
        <dgm:presLayoutVars>
          <dgm:dir/>
          <dgm:resizeHandles val="exact"/>
        </dgm:presLayoutVars>
      </dgm:prSet>
      <dgm:spPr/>
    </dgm:pt>
    <dgm:pt modelId="{4ED8121C-A23A-41B6-801B-D92B9D0CD998}" type="pres">
      <dgm:prSet presAssocID="{7BA274C2-8245-48C6-8CC5-614EFEA3796D}" presName="arrow" presStyleLbl="bgShp" presStyleIdx="0" presStyleCnt="1" custLinFactNeighborX="-8696" custLinFactNeighborY="273"/>
      <dgm:spPr/>
    </dgm:pt>
    <dgm:pt modelId="{7DC8221C-D9FC-4F4F-9E8E-DD4F7068F728}" type="pres">
      <dgm:prSet presAssocID="{7BA274C2-8245-48C6-8CC5-614EFEA3796D}" presName="linearProcess" presStyleCnt="0"/>
      <dgm:spPr/>
    </dgm:pt>
    <dgm:pt modelId="{4BEE7834-D203-42E6-995D-910C58C6EB66}" type="pres">
      <dgm:prSet presAssocID="{D60664E1-EC58-4946-B10F-D7DFB39FBAFE}" presName="textNode" presStyleLbl="node1" presStyleIdx="0" presStyleCnt="5">
        <dgm:presLayoutVars>
          <dgm:bulletEnabled val="1"/>
        </dgm:presLayoutVars>
      </dgm:prSet>
      <dgm:spPr/>
    </dgm:pt>
    <dgm:pt modelId="{795D7A34-B21A-41E6-8F8A-2B2F05B990E1}" type="pres">
      <dgm:prSet presAssocID="{9956656B-F196-447A-8B96-533E51B262A2}" presName="sibTrans" presStyleCnt="0"/>
      <dgm:spPr/>
    </dgm:pt>
    <dgm:pt modelId="{D4D44C62-9B32-4D50-85EF-CA354BBEAB0E}" type="pres">
      <dgm:prSet presAssocID="{AB5DC3B5-FBDF-4257-B031-D30906B11503}" presName="textNode" presStyleLbl="node1" presStyleIdx="1" presStyleCnt="5">
        <dgm:presLayoutVars>
          <dgm:bulletEnabled val="1"/>
        </dgm:presLayoutVars>
      </dgm:prSet>
      <dgm:spPr/>
    </dgm:pt>
    <dgm:pt modelId="{2E52801B-A49D-4333-B214-8DCDEE2D2EF4}" type="pres">
      <dgm:prSet presAssocID="{97A32D2C-78AE-485F-B5BE-12F29FA35A70}" presName="sibTrans" presStyleCnt="0"/>
      <dgm:spPr/>
    </dgm:pt>
    <dgm:pt modelId="{C1385B06-41A9-4ED1-B118-036AEC27380E}" type="pres">
      <dgm:prSet presAssocID="{FA6CA708-158E-4D56-99BF-508133079C2B}" presName="textNode" presStyleLbl="node1" presStyleIdx="2" presStyleCnt="5">
        <dgm:presLayoutVars>
          <dgm:bulletEnabled val="1"/>
        </dgm:presLayoutVars>
      </dgm:prSet>
      <dgm:spPr/>
    </dgm:pt>
    <dgm:pt modelId="{B2044524-CA9D-4976-ADB6-5B9237F7DB4E}" type="pres">
      <dgm:prSet presAssocID="{2A6F3555-060D-487C-96D9-975825BDD27B}" presName="sibTrans" presStyleCnt="0"/>
      <dgm:spPr/>
    </dgm:pt>
    <dgm:pt modelId="{92CB939F-13BD-4133-91E2-8F6647B79F21}" type="pres">
      <dgm:prSet presAssocID="{DCA5C55E-7943-4A98-9524-7FC29220B7CD}" presName="textNode" presStyleLbl="node1" presStyleIdx="3" presStyleCnt="5">
        <dgm:presLayoutVars>
          <dgm:bulletEnabled val="1"/>
        </dgm:presLayoutVars>
      </dgm:prSet>
      <dgm:spPr/>
    </dgm:pt>
    <dgm:pt modelId="{1EF3C1C0-359C-4BB5-9250-D9DFB677B78D}" type="pres">
      <dgm:prSet presAssocID="{308A6C76-8AA5-4DF7-A1E9-C546003EB922}" presName="sibTrans" presStyleCnt="0"/>
      <dgm:spPr/>
    </dgm:pt>
    <dgm:pt modelId="{5D258E6C-AE17-4F83-BB15-976AAFF4178E}" type="pres">
      <dgm:prSet presAssocID="{5E7EAD6C-7FF9-472B-8A04-37EE7D41AEB9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7BAC42F-D406-4A3E-8D47-851B0892ABB9}" type="presOf" srcId="{FA6CA708-158E-4D56-99BF-508133079C2B}" destId="{C1385B06-41A9-4ED1-B118-036AEC27380E}" srcOrd="0" destOrd="0" presId="urn:microsoft.com/office/officeart/2005/8/layout/hProcess9"/>
    <dgm:cxn modelId="{87A6C66A-B9BA-41CC-853F-7D824CF70759}" type="presOf" srcId="{AB5DC3B5-FBDF-4257-B031-D30906B11503}" destId="{D4D44C62-9B32-4D50-85EF-CA354BBEAB0E}" srcOrd="0" destOrd="0" presId="urn:microsoft.com/office/officeart/2005/8/layout/hProcess9"/>
    <dgm:cxn modelId="{30BA2954-FA8A-4040-9DDE-E3C45B56828D}" type="presOf" srcId="{D60664E1-EC58-4946-B10F-D7DFB39FBAFE}" destId="{4BEE7834-D203-42E6-995D-910C58C6EB66}" srcOrd="0" destOrd="0" presId="urn:microsoft.com/office/officeart/2005/8/layout/hProcess9"/>
    <dgm:cxn modelId="{17A2EC81-8DCE-4CA3-B494-336AE6562D80}" srcId="{7BA274C2-8245-48C6-8CC5-614EFEA3796D}" destId="{FA6CA708-158E-4D56-99BF-508133079C2B}" srcOrd="2" destOrd="0" parTransId="{761A2E47-F1BD-4202-9FB5-AFF12224503A}" sibTransId="{2A6F3555-060D-487C-96D9-975825BDD27B}"/>
    <dgm:cxn modelId="{D3DE4582-2270-4BD4-A953-E80B895F3123}" type="presOf" srcId="{DCA5C55E-7943-4A98-9524-7FC29220B7CD}" destId="{92CB939F-13BD-4133-91E2-8F6647B79F21}" srcOrd="0" destOrd="0" presId="urn:microsoft.com/office/officeart/2005/8/layout/hProcess9"/>
    <dgm:cxn modelId="{F1B265A0-512A-4347-84BA-843B011DF028}" srcId="{7BA274C2-8245-48C6-8CC5-614EFEA3796D}" destId="{AB5DC3B5-FBDF-4257-B031-D30906B11503}" srcOrd="1" destOrd="0" parTransId="{F6961C53-96B8-4E02-AE5C-55A6163B193A}" sibTransId="{97A32D2C-78AE-485F-B5BE-12F29FA35A70}"/>
    <dgm:cxn modelId="{291D05AA-8F57-400C-A071-6C06576B38C3}" type="presOf" srcId="{7BA274C2-8245-48C6-8CC5-614EFEA3796D}" destId="{9CD7A6D6-CD4D-42BA-9038-7BA43634DC2B}" srcOrd="0" destOrd="0" presId="urn:microsoft.com/office/officeart/2005/8/layout/hProcess9"/>
    <dgm:cxn modelId="{8199C6D3-5F18-4317-A9E2-5DFA94B5F030}" type="presOf" srcId="{5E7EAD6C-7FF9-472B-8A04-37EE7D41AEB9}" destId="{5D258E6C-AE17-4F83-BB15-976AAFF4178E}" srcOrd="0" destOrd="0" presId="urn:microsoft.com/office/officeart/2005/8/layout/hProcess9"/>
    <dgm:cxn modelId="{A99944E1-3C5B-4F23-AA64-5459DAB53FBF}" srcId="{7BA274C2-8245-48C6-8CC5-614EFEA3796D}" destId="{DCA5C55E-7943-4A98-9524-7FC29220B7CD}" srcOrd="3" destOrd="0" parTransId="{0F71A7BC-CC10-444F-BA6A-0C05D1D1359E}" sibTransId="{308A6C76-8AA5-4DF7-A1E9-C546003EB922}"/>
    <dgm:cxn modelId="{A5AE18E6-A72F-458C-8E18-7706B8E5B140}" srcId="{7BA274C2-8245-48C6-8CC5-614EFEA3796D}" destId="{D60664E1-EC58-4946-B10F-D7DFB39FBAFE}" srcOrd="0" destOrd="0" parTransId="{67B332FC-318D-47A7-AF1A-B336FD07A212}" sibTransId="{9956656B-F196-447A-8B96-533E51B262A2}"/>
    <dgm:cxn modelId="{D3DD2FF3-1BD0-44FD-A8FE-6968F1A5CD35}" srcId="{7BA274C2-8245-48C6-8CC5-614EFEA3796D}" destId="{5E7EAD6C-7FF9-472B-8A04-37EE7D41AEB9}" srcOrd="4" destOrd="0" parTransId="{18B2C6DB-3355-4BF5-8B8A-9770E14D2F29}" sibTransId="{3F6F8A62-A4AB-4D3E-A405-4A0A1AF86640}"/>
    <dgm:cxn modelId="{7B952C47-8F89-4C66-8752-7ED24C160267}" type="presParOf" srcId="{9CD7A6D6-CD4D-42BA-9038-7BA43634DC2B}" destId="{4ED8121C-A23A-41B6-801B-D92B9D0CD998}" srcOrd="0" destOrd="0" presId="urn:microsoft.com/office/officeart/2005/8/layout/hProcess9"/>
    <dgm:cxn modelId="{882BC82E-4ED5-4573-BD5B-CCDC91BC1576}" type="presParOf" srcId="{9CD7A6D6-CD4D-42BA-9038-7BA43634DC2B}" destId="{7DC8221C-D9FC-4F4F-9E8E-DD4F7068F728}" srcOrd="1" destOrd="0" presId="urn:microsoft.com/office/officeart/2005/8/layout/hProcess9"/>
    <dgm:cxn modelId="{CE26FB2C-142F-4A7A-9B15-35AC6B6445C9}" type="presParOf" srcId="{7DC8221C-D9FC-4F4F-9E8E-DD4F7068F728}" destId="{4BEE7834-D203-42E6-995D-910C58C6EB66}" srcOrd="0" destOrd="0" presId="urn:microsoft.com/office/officeart/2005/8/layout/hProcess9"/>
    <dgm:cxn modelId="{D7F3B251-EC5A-489A-A689-D087313D886A}" type="presParOf" srcId="{7DC8221C-D9FC-4F4F-9E8E-DD4F7068F728}" destId="{795D7A34-B21A-41E6-8F8A-2B2F05B990E1}" srcOrd="1" destOrd="0" presId="urn:microsoft.com/office/officeart/2005/8/layout/hProcess9"/>
    <dgm:cxn modelId="{62F29915-7DD8-442C-B9C4-03F836E9118D}" type="presParOf" srcId="{7DC8221C-D9FC-4F4F-9E8E-DD4F7068F728}" destId="{D4D44C62-9B32-4D50-85EF-CA354BBEAB0E}" srcOrd="2" destOrd="0" presId="urn:microsoft.com/office/officeart/2005/8/layout/hProcess9"/>
    <dgm:cxn modelId="{387F2CBE-BF29-408B-BDF6-0440324173FF}" type="presParOf" srcId="{7DC8221C-D9FC-4F4F-9E8E-DD4F7068F728}" destId="{2E52801B-A49D-4333-B214-8DCDEE2D2EF4}" srcOrd="3" destOrd="0" presId="urn:microsoft.com/office/officeart/2005/8/layout/hProcess9"/>
    <dgm:cxn modelId="{C6315967-99ED-4586-A897-7CA666C566C3}" type="presParOf" srcId="{7DC8221C-D9FC-4F4F-9E8E-DD4F7068F728}" destId="{C1385B06-41A9-4ED1-B118-036AEC27380E}" srcOrd="4" destOrd="0" presId="urn:microsoft.com/office/officeart/2005/8/layout/hProcess9"/>
    <dgm:cxn modelId="{8E14D09A-3677-415F-BB6B-A3BCFEB04246}" type="presParOf" srcId="{7DC8221C-D9FC-4F4F-9E8E-DD4F7068F728}" destId="{B2044524-CA9D-4976-ADB6-5B9237F7DB4E}" srcOrd="5" destOrd="0" presId="urn:microsoft.com/office/officeart/2005/8/layout/hProcess9"/>
    <dgm:cxn modelId="{8C1DF6F1-62F8-4D55-B6D3-B25643FDAFC3}" type="presParOf" srcId="{7DC8221C-D9FC-4F4F-9E8E-DD4F7068F728}" destId="{92CB939F-13BD-4133-91E2-8F6647B79F21}" srcOrd="6" destOrd="0" presId="urn:microsoft.com/office/officeart/2005/8/layout/hProcess9"/>
    <dgm:cxn modelId="{F505A8BC-0CBB-4344-B7B8-FB4070400DC3}" type="presParOf" srcId="{7DC8221C-D9FC-4F4F-9E8E-DD4F7068F728}" destId="{1EF3C1C0-359C-4BB5-9250-D9DFB677B78D}" srcOrd="7" destOrd="0" presId="urn:microsoft.com/office/officeart/2005/8/layout/hProcess9"/>
    <dgm:cxn modelId="{EC104C86-BA8C-435F-BDED-16E761374431}" type="presParOf" srcId="{7DC8221C-D9FC-4F4F-9E8E-DD4F7068F728}" destId="{5D258E6C-AE17-4F83-BB15-976AAFF4178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8121C-A23A-41B6-801B-D92B9D0CD998}">
      <dsp:nvSpPr>
        <dsp:cNvPr id="0" name=""/>
        <dsp:cNvSpPr/>
      </dsp:nvSpPr>
      <dsp:spPr>
        <a:xfrm>
          <a:off x="12536" y="0"/>
          <a:ext cx="9830646" cy="77103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E7834-D203-42E6-995D-910C58C6EB66}">
      <dsp:nvSpPr>
        <dsp:cNvPr id="0" name=""/>
        <dsp:cNvSpPr/>
      </dsp:nvSpPr>
      <dsp:spPr>
        <a:xfrm>
          <a:off x="7828" y="2313093"/>
          <a:ext cx="2188885" cy="3084124"/>
        </a:xfrm>
        <a:prstGeom prst="roundRect">
          <a:avLst/>
        </a:prstGeom>
        <a:solidFill>
          <a:srgbClr val="1A6076"/>
        </a:solidFill>
        <a:ln w="25400" cap="flat" cmpd="sng" algn="ctr">
          <a:solidFill>
            <a:srgbClr val="1A607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900" kern="1200" dirty="0">
              <a:solidFill>
                <a:schemeClr val="bg1"/>
              </a:solidFill>
            </a:rPr>
            <a:t>Opens January</a:t>
          </a:r>
        </a:p>
      </dsp:txBody>
      <dsp:txXfrm>
        <a:off x="114681" y="2419946"/>
        <a:ext cx="1975179" cy="2870418"/>
      </dsp:txXfrm>
    </dsp:sp>
    <dsp:sp modelId="{D4D44C62-9B32-4D50-85EF-CA354BBEAB0E}">
      <dsp:nvSpPr>
        <dsp:cNvPr id="0" name=""/>
        <dsp:cNvSpPr/>
      </dsp:nvSpPr>
      <dsp:spPr>
        <a:xfrm>
          <a:off x="2348059" y="2313093"/>
          <a:ext cx="2188885" cy="3084124"/>
        </a:xfrm>
        <a:prstGeom prst="roundRect">
          <a:avLst/>
        </a:prstGeom>
        <a:solidFill>
          <a:srgbClr val="1A6076"/>
        </a:solidFill>
        <a:ln w="25400" cap="flat" cmpd="sng" algn="ctr">
          <a:solidFill>
            <a:srgbClr val="1A607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900" kern="1200" dirty="0">
              <a:solidFill>
                <a:schemeClr val="bg1"/>
              </a:solidFill>
            </a:rPr>
            <a:t>Online Application</a:t>
          </a:r>
        </a:p>
      </dsp:txBody>
      <dsp:txXfrm>
        <a:off x="2454912" y="2419946"/>
        <a:ext cx="1975179" cy="2870418"/>
      </dsp:txXfrm>
    </dsp:sp>
    <dsp:sp modelId="{C1385B06-41A9-4ED1-B118-036AEC27380E}">
      <dsp:nvSpPr>
        <dsp:cNvPr id="0" name=""/>
        <dsp:cNvSpPr/>
      </dsp:nvSpPr>
      <dsp:spPr>
        <a:xfrm>
          <a:off x="4688290" y="2313093"/>
          <a:ext cx="2188885" cy="3084124"/>
        </a:xfrm>
        <a:prstGeom prst="roundRect">
          <a:avLst/>
        </a:prstGeom>
        <a:solidFill>
          <a:srgbClr val="1A6076"/>
        </a:solidFill>
        <a:ln w="25400" cap="flat" cmpd="sng" algn="ctr">
          <a:solidFill>
            <a:srgbClr val="1A607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900" kern="1200" dirty="0">
              <a:solidFill>
                <a:schemeClr val="bg1"/>
              </a:solidFill>
            </a:rPr>
            <a:t>New applicant requires an N-number</a:t>
          </a:r>
        </a:p>
      </dsp:txBody>
      <dsp:txXfrm>
        <a:off x="4795143" y="2419946"/>
        <a:ext cx="1975179" cy="2870418"/>
      </dsp:txXfrm>
    </dsp:sp>
    <dsp:sp modelId="{92CB939F-13BD-4133-91E2-8F6647B79F21}">
      <dsp:nvSpPr>
        <dsp:cNvPr id="0" name=""/>
        <dsp:cNvSpPr/>
      </dsp:nvSpPr>
      <dsp:spPr>
        <a:xfrm>
          <a:off x="7028521" y="2313093"/>
          <a:ext cx="2188885" cy="3084124"/>
        </a:xfrm>
        <a:prstGeom prst="roundRect">
          <a:avLst/>
        </a:prstGeom>
        <a:solidFill>
          <a:srgbClr val="1A6076"/>
        </a:solidFill>
        <a:ln w="25400" cap="flat" cmpd="sng" algn="ctr">
          <a:solidFill>
            <a:srgbClr val="1A607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900" kern="1200" dirty="0">
              <a:solidFill>
                <a:schemeClr val="bg1"/>
              </a:solidFill>
            </a:rPr>
            <a:t>Previous L&amp;N numbers to be used</a:t>
          </a:r>
        </a:p>
      </dsp:txBody>
      <dsp:txXfrm>
        <a:off x="7135374" y="2419946"/>
        <a:ext cx="1975179" cy="2870418"/>
      </dsp:txXfrm>
    </dsp:sp>
    <dsp:sp modelId="{5D258E6C-AE17-4F83-BB15-976AAFF4178E}">
      <dsp:nvSpPr>
        <dsp:cNvPr id="0" name=""/>
        <dsp:cNvSpPr/>
      </dsp:nvSpPr>
      <dsp:spPr>
        <a:xfrm>
          <a:off x="9368752" y="2313093"/>
          <a:ext cx="2188885" cy="3084124"/>
        </a:xfrm>
        <a:prstGeom prst="roundRect">
          <a:avLst/>
        </a:prstGeom>
        <a:solidFill>
          <a:srgbClr val="FA4D52"/>
        </a:solidFill>
        <a:ln w="25400" cap="flat" cmpd="sng" algn="ctr">
          <a:solidFill>
            <a:srgbClr val="FA4D5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900" b="1" kern="1200" dirty="0">
              <a:solidFill>
                <a:schemeClr val="bg1"/>
              </a:solidFill>
            </a:rPr>
            <a:t>Closing Date: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900" kern="1200" dirty="0">
              <a:solidFill>
                <a:schemeClr val="bg1"/>
              </a:solidFill>
            </a:rPr>
            <a:t>15 March 2026</a:t>
          </a:r>
        </a:p>
      </dsp:txBody>
      <dsp:txXfrm>
        <a:off x="9475605" y="2419946"/>
        <a:ext cx="1975179" cy="2870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66A475-AEBE-BC34-1077-7235F7539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28949-DDB7-CE44-44CE-E1432C5E5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FE1F-B8D5-F241-BD72-B79FCF5D71F8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F704-F281-63BD-9173-46BE3049E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1923-C9F4-B71C-7FE6-7D65B1B6C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DF818-5487-FC48-B7F8-AE8F776B5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C3B7C51-1883-7579-D8E0-93C021922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8201" cy="9753600"/>
          </a:xfrm>
          <a:prstGeom prst="rect">
            <a:avLst/>
          </a:prstGeom>
        </p:spPr>
      </p:pic>
      <p:sp>
        <p:nvSpPr>
          <p:cNvPr id="7" name="bg object 16">
            <a:extLst>
              <a:ext uri="{FF2B5EF4-FFF2-40B4-BE49-F238E27FC236}">
                <a16:creationId xmlns:a16="http://schemas.microsoft.com/office/drawing/2014/main" id="{7E31C01C-2E6A-CF78-A923-A1FE2DC5FA5D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4ABF3143-EAE3-075F-2C6D-CB2BBF54470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0A0E39FB-10A6-C172-8ADA-1DA564652E30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D9636961-75E5-EF8B-5A01-81E1423BC0CC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3FF52E63-8578-EB01-370F-DAA32A63DC23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B3D457BE-AC3D-19F0-5367-F7980A5554D4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991F9660-AB06-7112-A6C0-864BE9F18999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75F1AB3-BD77-426F-A297-519223CEF00E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137334AE-87AE-EE88-2AAC-67E25E503231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5">
            <a:extLst>
              <a:ext uri="{FF2B5EF4-FFF2-40B4-BE49-F238E27FC236}">
                <a16:creationId xmlns:a16="http://schemas.microsoft.com/office/drawing/2014/main" id="{5FBB1E12-7F7E-383A-9199-F04C9DA51C4B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6">
            <a:extLst>
              <a:ext uri="{FF2B5EF4-FFF2-40B4-BE49-F238E27FC236}">
                <a16:creationId xmlns:a16="http://schemas.microsoft.com/office/drawing/2014/main" id="{A3B7F17D-C79F-BAF9-B80B-871E3A7F92AB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7">
            <a:extLst>
              <a:ext uri="{FF2B5EF4-FFF2-40B4-BE49-F238E27FC236}">
                <a16:creationId xmlns:a16="http://schemas.microsoft.com/office/drawing/2014/main" id="{06006269-15CB-3885-B602-8A28EFA49BBE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8">
            <a:extLst>
              <a:ext uri="{FF2B5EF4-FFF2-40B4-BE49-F238E27FC236}">
                <a16:creationId xmlns:a16="http://schemas.microsoft.com/office/drawing/2014/main" id="{46F019B4-2D7E-A94B-1FEE-3478239721BA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05BDE5-3C26-53A0-1AB5-AA3592A11E31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D673EF19-C85D-04E0-225E-97D49E4124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A79F94C-D24E-A07F-3999-6E8143B92930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96E5F4A-EE84-6621-0B06-51D57AB5A6EF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E680349-EB82-6CE9-8792-03763900A660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19685A84-D88F-EE74-1AF0-5E4E9CCD60DE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D4E2E90-CDF9-29F8-BB2E-B5B4F200D853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8">
              <a:extLst>
                <a:ext uri="{FF2B5EF4-FFF2-40B4-BE49-F238E27FC236}">
                  <a16:creationId xmlns:a16="http://schemas.microsoft.com/office/drawing/2014/main" id="{A15AF405-F438-702C-2518-EF74E1DECB0E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C5B1E59-12C9-693F-DD69-302E7F69795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D500EFAB-9C2E-17F0-7E5D-570D03A650D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1" name="Holder 2">
            <a:extLst>
              <a:ext uri="{FF2B5EF4-FFF2-40B4-BE49-F238E27FC236}">
                <a16:creationId xmlns:a16="http://schemas.microsoft.com/office/drawing/2014/main" id="{DB7825D5-6154-438A-FDBB-18C2D9638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57" y="4107783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60DC9330-1A3E-93C6-4AA9-CBEF623614B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790457" y="5926423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6" name="Picture 5" descr="A row of boxes on a shelf&#10;&#10;AI-generated content may be incorrect.">
            <a:extLst>
              <a:ext uri="{FF2B5EF4-FFF2-40B4-BE49-F238E27FC236}">
                <a16:creationId xmlns:a16="http://schemas.microsoft.com/office/drawing/2014/main" id="{5D6329DD-4BCA-287B-7479-A2CFEDE9D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47767"/>
          <a:stretch>
            <a:fillRect/>
          </a:stretch>
        </p:blipFill>
        <p:spPr>
          <a:xfrm>
            <a:off x="-25952" y="0"/>
            <a:ext cx="3366052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4F77390-74D9-1274-D679-84383559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7"/>
          <a:stretch>
            <a:fillRect/>
          </a:stretch>
        </p:blipFill>
        <p:spPr>
          <a:xfrm>
            <a:off x="-42339" y="0"/>
            <a:ext cx="336605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571339E0-4586-DC87-1089-EE6AD297F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8" name="bg object 16">
            <a:extLst>
              <a:ext uri="{FF2B5EF4-FFF2-40B4-BE49-F238E27FC236}">
                <a16:creationId xmlns:a16="http://schemas.microsoft.com/office/drawing/2014/main" id="{14A9C16E-FB8B-A160-DCF5-99369F3BF03C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bg object 17">
            <a:extLst>
              <a:ext uri="{FF2B5EF4-FFF2-40B4-BE49-F238E27FC236}">
                <a16:creationId xmlns:a16="http://schemas.microsoft.com/office/drawing/2014/main" id="{CD01E000-999C-1A10-F90A-D272B01DD56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2EC4A18D-4C6D-03E7-ABD2-0E591629E3D5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88FFA5F-6CC5-A593-D97C-C9241B529128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5C924B4-C369-FBAC-6659-827AC03E80AF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267D92BF-486F-BF5F-CB2C-F61D760AB870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F4AF7F04-604E-B329-2872-37989AFE6644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A9543C3D-FDF3-74B4-8D8E-64D45E90F88F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63EA6E3D-3AD5-9C6E-0FE5-BD46C434B554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5">
            <a:extLst>
              <a:ext uri="{FF2B5EF4-FFF2-40B4-BE49-F238E27FC236}">
                <a16:creationId xmlns:a16="http://schemas.microsoft.com/office/drawing/2014/main" id="{6A0DBB7E-DA28-8586-70A3-10DB8BA51CF7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6">
            <a:extLst>
              <a:ext uri="{FF2B5EF4-FFF2-40B4-BE49-F238E27FC236}">
                <a16:creationId xmlns:a16="http://schemas.microsoft.com/office/drawing/2014/main" id="{8772A897-EBDB-C014-41A1-029AEEA37B44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7">
            <a:extLst>
              <a:ext uri="{FF2B5EF4-FFF2-40B4-BE49-F238E27FC236}">
                <a16:creationId xmlns:a16="http://schemas.microsoft.com/office/drawing/2014/main" id="{D2745F43-FB4D-6162-3A5A-72F48CA5F9A3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8">
            <a:extLst>
              <a:ext uri="{FF2B5EF4-FFF2-40B4-BE49-F238E27FC236}">
                <a16:creationId xmlns:a16="http://schemas.microsoft.com/office/drawing/2014/main" id="{69D24BA8-5C96-D99D-5B54-CD7CBD50D4C8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335186-C458-5DC0-6E0C-D4CE750EA3EA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F9A57417-65B7-2B0A-A70F-534700E39D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1CE07089-E798-A9A2-9CAE-517DE042209A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14B6D953-A60D-E3F3-1090-A43B1DC48512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7F146B3-CD65-D20F-C91F-3F4AA7EF7693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50A08079-8F4F-C2C2-B8B0-409774EC2282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0AC8762-A272-104C-923A-1C32369A591B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8">
              <a:extLst>
                <a:ext uri="{FF2B5EF4-FFF2-40B4-BE49-F238E27FC236}">
                  <a16:creationId xmlns:a16="http://schemas.microsoft.com/office/drawing/2014/main" id="{49E35341-08F2-FCB9-FA71-F99641DCF05C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DB9AE96-4B53-1D94-9AF8-A29094570D1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10">
                <a:extLst>
                  <a:ext uri="{FF2B5EF4-FFF2-40B4-BE49-F238E27FC236}">
                    <a16:creationId xmlns:a16="http://schemas.microsoft.com/office/drawing/2014/main" id="{C218B4AC-63C3-5C5A-9F56-9CF9336F7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2" name="Holder 2">
            <a:extLst>
              <a:ext uri="{FF2B5EF4-FFF2-40B4-BE49-F238E27FC236}">
                <a16:creationId xmlns:a16="http://schemas.microsoft.com/office/drawing/2014/main" id="{7C6D34CB-1369-F184-9746-54AA12AF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370" y="4095690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B0FCA52A-3382-F875-B670-DDA93FD5270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77370" y="5914330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5" name="Picture 4" descr="A close-up of a printing machine&#10;&#10;AI-generated content may be incorrect.">
            <a:extLst>
              <a:ext uri="{FF2B5EF4-FFF2-40B4-BE49-F238E27FC236}">
                <a16:creationId xmlns:a16="http://schemas.microsoft.com/office/drawing/2014/main" id="{CA3AFC67-B493-5E3C-02B5-758188FB2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 b="37334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7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7" name="Picture 6" descr="A roll of fabric with glowing lights&#10;&#10;AI-generated content may be incorrect.">
            <a:extLst>
              <a:ext uri="{FF2B5EF4-FFF2-40B4-BE49-F238E27FC236}">
                <a16:creationId xmlns:a16="http://schemas.microsoft.com/office/drawing/2014/main" id="{1ED44B6B-153D-63B5-53E2-CA11103AF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6147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3" name="Picture 12" descr="A robotic hand polishing a piece of wood&#10;&#10;AI-generated content may be incorrect.">
            <a:extLst>
              <a:ext uri="{FF2B5EF4-FFF2-40B4-BE49-F238E27FC236}">
                <a16:creationId xmlns:a16="http://schemas.microsoft.com/office/drawing/2014/main" id="{E346C849-6EC4-B067-9A92-6E915A5DF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b="19034"/>
          <a:stretch>
            <a:fillRect/>
          </a:stretch>
        </p:blipFill>
        <p:spPr>
          <a:xfrm>
            <a:off x="0" y="2209799"/>
            <a:ext cx="17348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6" name="Picture 5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94FA1668-0BCA-8835-9D6C-40E31689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9" r="21010"/>
          <a:stretch>
            <a:fillRect/>
          </a:stretch>
        </p:blipFill>
        <p:spPr>
          <a:xfrm>
            <a:off x="3340100" y="8680704"/>
            <a:ext cx="13703300" cy="1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  <p:sldLayoutId id="2147483662" r:id="rId6"/>
    <p:sldLayoutId id="2147483670" r:id="rId7"/>
    <p:sldLayoutId id="2147483663" r:id="rId8"/>
    <p:sldLayoutId id="2147483672" r:id="rId9"/>
    <p:sldLayoutId id="2147483668" r:id="rId10"/>
    <p:sldLayoutId id="2147483671" r:id="rId11"/>
    <p:sldLayoutId id="2147483664" r:id="rId12"/>
  </p:sldLayoutIdLst>
  <p:txStyles>
    <p:titleStyle>
      <a:lvl1pPr>
        <a:defRPr sz="5400" b="1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williamm@fpmseta.org.za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HelvyM@fpmseta.org.za" TargetMode="External"/><Relationship Id="rId4" Type="http://schemas.openxmlformats.org/officeDocument/2006/relationships/hyperlink" Target="mailto:Leighh@fpmseta.org.z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2C8C8-63E8-954D-7E00-A99E78070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8F6B-D472-21F5-653B-E3499B7B8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00" y="2837765"/>
            <a:ext cx="5227320" cy="249299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Discretionary Grant Process 2026-27</a:t>
            </a:r>
          </a:p>
        </p:txBody>
      </p:sp>
    </p:spTree>
    <p:extLst>
      <p:ext uri="{BB962C8B-B14F-4D97-AF65-F5344CB8AC3E}">
        <p14:creationId xmlns:p14="http://schemas.microsoft.com/office/powerpoint/2010/main" val="214139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4EDE-1F6A-2F68-A8AC-85A899C84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7BE3-3159-1DED-7079-961C1E7E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/>
          <a:lstStyle/>
          <a:p>
            <a:r>
              <a:rPr lang="en-US" dirty="0"/>
              <a:t>Documents required for application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21157F4-FC3E-540D-D567-9216AD37FD4C}"/>
              </a:ext>
            </a:extLst>
          </p:cNvPr>
          <p:cNvSpPr/>
          <p:nvPr/>
        </p:nvSpPr>
        <p:spPr>
          <a:xfrm>
            <a:off x="4336477" y="4532341"/>
            <a:ext cx="2376000" cy="21600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F1018EDC-0E0D-28A0-0520-B6CB0290E43F}"/>
              </a:ext>
            </a:extLst>
          </p:cNvPr>
          <p:cNvSpPr/>
          <p:nvPr/>
        </p:nvSpPr>
        <p:spPr>
          <a:xfrm>
            <a:off x="8461097" y="4653866"/>
            <a:ext cx="2376000" cy="216000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/>
              <a:t>Proof of Registration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C2A3ABF-0523-CC50-F4B4-E61578CC1DEC}"/>
              </a:ext>
            </a:extLst>
          </p:cNvPr>
          <p:cNvSpPr/>
          <p:nvPr/>
        </p:nvSpPr>
        <p:spPr>
          <a:xfrm>
            <a:off x="6435781" y="5806591"/>
            <a:ext cx="2376000" cy="2160000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/>
              <a:t>B-BBEE</a:t>
            </a:r>
          </a:p>
          <a:p>
            <a:pPr algn="ctr"/>
            <a:r>
              <a:rPr lang="en-ZA" sz="2000" b="1" dirty="0"/>
              <a:t>not compulsory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777F53C-89B8-78BB-2632-565FE6D65941}"/>
              </a:ext>
            </a:extLst>
          </p:cNvPr>
          <p:cNvSpPr/>
          <p:nvPr/>
        </p:nvSpPr>
        <p:spPr>
          <a:xfrm>
            <a:off x="10469841" y="5760142"/>
            <a:ext cx="2376000" cy="21600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569B14EC-A381-0F6B-DA47-B725EEB2C63B}"/>
              </a:ext>
            </a:extLst>
          </p:cNvPr>
          <p:cNvSpPr/>
          <p:nvPr/>
        </p:nvSpPr>
        <p:spPr>
          <a:xfrm>
            <a:off x="8461466" y="2225566"/>
            <a:ext cx="2376000" cy="2160000"/>
          </a:xfrm>
          <a:prstGeom prst="hexagon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/>
              <a:t>Valid tax clearance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978F035-9EC4-9E66-7EBC-E051A06F02F0}"/>
              </a:ext>
            </a:extLst>
          </p:cNvPr>
          <p:cNvSpPr/>
          <p:nvPr/>
        </p:nvSpPr>
        <p:spPr>
          <a:xfrm>
            <a:off x="6416961" y="3435123"/>
            <a:ext cx="2376000" cy="21600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469F8D4-E764-7EBC-A3C0-04CDA8EBDA23}"/>
              </a:ext>
            </a:extLst>
          </p:cNvPr>
          <p:cNvSpPr/>
          <p:nvPr/>
        </p:nvSpPr>
        <p:spPr>
          <a:xfrm>
            <a:off x="10434448" y="3402006"/>
            <a:ext cx="2376000" cy="21600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05012EF-B2F4-876A-666B-6FC0572836B0}"/>
              </a:ext>
            </a:extLst>
          </p:cNvPr>
          <p:cNvSpPr/>
          <p:nvPr/>
        </p:nvSpPr>
        <p:spPr>
          <a:xfrm>
            <a:off x="12478216" y="4567936"/>
            <a:ext cx="2376000" cy="2160000"/>
          </a:xfrm>
          <a:prstGeom prst="hexagon">
            <a:avLst/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/>
              <a:t>Valid accreditation</a:t>
            </a:r>
          </a:p>
        </p:txBody>
      </p:sp>
      <p:pic>
        <p:nvPicPr>
          <p:cNvPr id="1028" name="Picture 4" descr="sarslogo - Scott's Shipping Services">
            <a:extLst>
              <a:ext uri="{FF2B5EF4-FFF2-40B4-BE49-F238E27FC236}">
                <a16:creationId xmlns:a16="http://schemas.microsoft.com/office/drawing/2014/main" id="{DF9E219F-DCB8-0DF0-6D9B-8690948BF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526" y="3759341"/>
            <a:ext cx="1368630" cy="13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6F3A6A-E14B-37BC-0153-7E5E5083F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59" y="6068763"/>
            <a:ext cx="1577798" cy="1219208"/>
          </a:xfrm>
          <a:prstGeom prst="rect">
            <a:avLst/>
          </a:prstGeom>
        </p:spPr>
      </p:pic>
      <p:pic>
        <p:nvPicPr>
          <p:cNvPr id="1030" name="Picture 6" descr="logo-cipc - EM Solutions">
            <a:extLst>
              <a:ext uri="{FF2B5EF4-FFF2-40B4-BE49-F238E27FC236}">
                <a16:creationId xmlns:a16="http://schemas.microsoft.com/office/drawing/2014/main" id="{9B606306-8300-C93A-3840-0A911BC15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76" y="3754464"/>
            <a:ext cx="180594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027EE109-5B35-9C9B-394A-B877D8DB7A0F}"/>
              </a:ext>
            </a:extLst>
          </p:cNvPr>
          <p:cNvSpPr/>
          <p:nvPr/>
        </p:nvSpPr>
        <p:spPr>
          <a:xfrm>
            <a:off x="4408218" y="2197987"/>
            <a:ext cx="2376000" cy="2160000"/>
          </a:xfrm>
          <a:prstGeom prst="hexagon">
            <a:avLst/>
          </a:prstGeom>
          <a:solidFill>
            <a:srgbClr val="415B6C"/>
          </a:solidFill>
          <a:ln>
            <a:solidFill>
              <a:srgbClr val="415B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b="1" dirty="0"/>
              <a:t>Proposal for Non-Pivotal</a:t>
            </a:r>
          </a:p>
        </p:txBody>
      </p:sp>
      <p:pic>
        <p:nvPicPr>
          <p:cNvPr id="1032" name="Picture 8" descr="Project Proposal 3D Icons - Free Download in PNG, glTF">
            <a:extLst>
              <a:ext uri="{FF2B5EF4-FFF2-40B4-BE49-F238E27FC236}">
                <a16:creationId xmlns:a16="http://schemas.microsoft.com/office/drawing/2014/main" id="{350F34EB-9134-F521-76A6-8012E38F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6" y="4734964"/>
            <a:ext cx="1465308" cy="146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exagon 17">
            <a:extLst>
              <a:ext uri="{FF2B5EF4-FFF2-40B4-BE49-F238E27FC236}">
                <a16:creationId xmlns:a16="http://schemas.microsoft.com/office/drawing/2014/main" id="{76E63C0B-67AE-EC73-A58B-AB366674EB89}"/>
              </a:ext>
            </a:extLst>
          </p:cNvPr>
          <p:cNvSpPr/>
          <p:nvPr/>
        </p:nvSpPr>
        <p:spPr>
          <a:xfrm>
            <a:off x="12478216" y="2209800"/>
            <a:ext cx="2376000" cy="216000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2532910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2720-C666-CA87-F9EA-C641B24E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C73512-0072-DECC-A54C-E271D4E83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r="13917"/>
          <a:stretch>
            <a:fillRect/>
          </a:stretch>
        </p:blipFill>
        <p:spPr>
          <a:xfrm>
            <a:off x="0" y="0"/>
            <a:ext cx="5841076" cy="9837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03C15-6A56-00EC-069F-9417ACB84F81}"/>
              </a:ext>
            </a:extLst>
          </p:cNvPr>
          <p:cNvSpPr txBox="1">
            <a:spLocks/>
          </p:cNvSpPr>
          <p:nvPr/>
        </p:nvSpPr>
        <p:spPr>
          <a:xfrm>
            <a:off x="6769100" y="292039"/>
            <a:ext cx="584107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Comes After Submission?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309079-40A2-319F-6B7C-CF35165F4A1A}"/>
              </a:ext>
            </a:extLst>
          </p:cNvPr>
          <p:cNvSpPr/>
          <p:nvPr/>
        </p:nvSpPr>
        <p:spPr>
          <a:xfrm>
            <a:off x="7294385" y="2576186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000" b="1" dirty="0">
                <a:solidFill>
                  <a:srgbClr val="1A6076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2A16A9-4848-97EB-09FC-EED42691971D}"/>
              </a:ext>
            </a:extLst>
          </p:cNvPr>
          <p:cNvSpPr/>
          <p:nvPr/>
        </p:nvSpPr>
        <p:spPr>
          <a:xfrm>
            <a:off x="7279158" y="3768631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000" b="1" dirty="0">
                <a:solidFill>
                  <a:srgbClr val="1A6076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3D4907-90FB-5910-AC85-8D9BA61B2E04}"/>
              </a:ext>
            </a:extLst>
          </p:cNvPr>
          <p:cNvSpPr/>
          <p:nvPr/>
        </p:nvSpPr>
        <p:spPr>
          <a:xfrm>
            <a:off x="7279158" y="4970481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000" b="1" dirty="0">
                <a:solidFill>
                  <a:srgbClr val="1A6076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488654-C437-58A0-5037-BD7E1B789261}"/>
              </a:ext>
            </a:extLst>
          </p:cNvPr>
          <p:cNvSpPr/>
          <p:nvPr/>
        </p:nvSpPr>
        <p:spPr>
          <a:xfrm>
            <a:off x="7279158" y="6180214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000" b="1" dirty="0">
                <a:solidFill>
                  <a:srgbClr val="1A6076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55F5A4E-FA0E-0D1E-858A-7C64F3B647A7}"/>
              </a:ext>
            </a:extLst>
          </p:cNvPr>
          <p:cNvSpPr/>
          <p:nvPr/>
        </p:nvSpPr>
        <p:spPr>
          <a:xfrm>
            <a:off x="7313755" y="7389947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000" b="1" dirty="0">
                <a:solidFill>
                  <a:srgbClr val="1A6076"/>
                </a:solidFill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4AFB5E-A8D4-A952-7E49-1C6371DBEFDE}"/>
              </a:ext>
            </a:extLst>
          </p:cNvPr>
          <p:cNvSpPr/>
          <p:nvPr/>
        </p:nvSpPr>
        <p:spPr>
          <a:xfrm>
            <a:off x="8802720" y="2811386"/>
            <a:ext cx="5760000" cy="609600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0" b="1" dirty="0"/>
              <a:t>Window closes on 15 March 2026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93B5BE-4998-22F7-799E-46F986ED1059}"/>
              </a:ext>
            </a:extLst>
          </p:cNvPr>
          <p:cNvSpPr/>
          <p:nvPr/>
        </p:nvSpPr>
        <p:spPr>
          <a:xfrm>
            <a:off x="8802720" y="4003831"/>
            <a:ext cx="5760000" cy="609600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0" b="1" dirty="0"/>
              <a:t>Evaluation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33ECFB-01DE-CE7D-269E-D18F4F697B9A}"/>
              </a:ext>
            </a:extLst>
          </p:cNvPr>
          <p:cNvSpPr/>
          <p:nvPr/>
        </p:nvSpPr>
        <p:spPr>
          <a:xfrm>
            <a:off x="8802720" y="5200948"/>
            <a:ext cx="5760000" cy="609600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0" b="1" dirty="0"/>
              <a:t>Approval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B1BB961-DA28-EF8F-8E4C-42AEC470E98F}"/>
              </a:ext>
            </a:extLst>
          </p:cNvPr>
          <p:cNvSpPr/>
          <p:nvPr/>
        </p:nvSpPr>
        <p:spPr>
          <a:xfrm>
            <a:off x="8849579" y="6415414"/>
            <a:ext cx="5760000" cy="609600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0" b="1" dirty="0"/>
              <a:t>Activation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4188EE-CC15-25A2-9238-5180C8E74E5C}"/>
              </a:ext>
            </a:extLst>
          </p:cNvPr>
          <p:cNvSpPr/>
          <p:nvPr/>
        </p:nvSpPr>
        <p:spPr>
          <a:xfrm>
            <a:off x="8830748" y="7625147"/>
            <a:ext cx="5760000" cy="609600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000" b="1" dirty="0"/>
              <a:t>Contract</a:t>
            </a:r>
          </a:p>
        </p:txBody>
      </p:sp>
    </p:spTree>
    <p:extLst>
      <p:ext uri="{BB962C8B-B14F-4D97-AF65-F5344CB8AC3E}">
        <p14:creationId xmlns:p14="http://schemas.microsoft.com/office/powerpoint/2010/main" val="299106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1C4C-DAF4-E9C0-BED4-EB50354A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0DE39A-8660-50B4-53C0-88139B8F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6"/>
          <a:stretch>
            <a:fillRect/>
          </a:stretch>
        </p:blipFill>
        <p:spPr>
          <a:xfrm>
            <a:off x="0" y="0"/>
            <a:ext cx="17376140" cy="9753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FF8C9-E4A2-413C-28ED-B13ED43C1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848" y="1912883"/>
            <a:ext cx="7546467" cy="4739759"/>
          </a:xfrm>
        </p:spPr>
        <p:txBody>
          <a:bodyPr/>
          <a:lstStyle/>
          <a:p>
            <a:pPr defTabSz="456229">
              <a:defRPr/>
            </a:pPr>
            <a:r>
              <a:rPr lang="en-US" sz="2800" b="1" dirty="0">
                <a:solidFill>
                  <a:schemeClr val="bg1"/>
                </a:solidFill>
              </a:rPr>
              <a:t>HEAD OFFICE</a:t>
            </a:r>
          </a:p>
          <a:p>
            <a:pPr defTabSz="456229"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defTabSz="456229">
              <a:defRPr/>
            </a:pPr>
            <a:r>
              <a:rPr lang="en-US" sz="2800" b="1" dirty="0">
                <a:solidFill>
                  <a:schemeClr val="bg1"/>
                </a:solidFill>
              </a:rPr>
              <a:t>General Manager: Operations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Joe Rametsi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011 403 1700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joer@fpmseta.org.za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342171" indent="-342171" defTabSz="456229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Senior Manager: Operations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William Malema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011 403 1700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williamm@fpmseta.org.za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2CBB6-1531-F647-FAC0-A80729F6675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331700" y="1912883"/>
            <a:ext cx="7546467" cy="6463308"/>
          </a:xfrm>
        </p:spPr>
        <p:txBody>
          <a:bodyPr/>
          <a:lstStyle/>
          <a:p>
            <a:pPr defTabSz="456240">
              <a:defRPr/>
            </a:pPr>
            <a:r>
              <a:rPr lang="en-US" sz="2800" b="1" dirty="0">
                <a:solidFill>
                  <a:schemeClr val="bg1"/>
                </a:solidFill>
              </a:rPr>
              <a:t>REGIONAL OFFICES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Johannesburg &amp; Cape Town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Regional Manager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Leigh Hayes 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011 403 1700 &amp; 021 462 0057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Leighh@fpmseta.org.za</a:t>
            </a:r>
            <a:endParaRPr lang="en-US" sz="2800" dirty="0">
              <a:solidFill>
                <a:schemeClr val="bg1"/>
              </a:solidFill>
            </a:endParaRPr>
          </a:p>
          <a:p>
            <a:pPr marL="741390" lvl="1" indent="-285150" defTabSz="456240" fontAlgn="auto"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Durban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Regional Manager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Luntu Phillip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031 702 4482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Luntup@fpmseta.org.za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2CCF-3DA8-4C4F-161E-9145857DB368}"/>
              </a:ext>
            </a:extLst>
          </p:cNvPr>
          <p:cNvSpPr txBox="1"/>
          <p:nvPr/>
        </p:nvSpPr>
        <p:spPr>
          <a:xfrm>
            <a:off x="607848" y="545574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b="1" dirty="0">
                <a:solidFill>
                  <a:schemeClr val="bg1"/>
                </a:solidFill>
                <a:latin typeface="Gill Sans MT" panose="020B0502020104020203" pitchFamily="34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3981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8EF43-EC10-E186-FF56-3AE1FD6F6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90C999-8738-BA1E-C07E-1A39600EA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b="5955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E5E99-881E-D3D6-2868-13B6873AAC5E}"/>
              </a:ext>
            </a:extLst>
          </p:cNvPr>
          <p:cNvSpPr txBox="1"/>
          <p:nvPr/>
        </p:nvSpPr>
        <p:spPr>
          <a:xfrm>
            <a:off x="6835321" y="609600"/>
            <a:ext cx="3677557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Projects starting late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Stakeholders unreachable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Substandard training offered to learners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Project not completed on time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Learners not absorbed after training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Issues of third party contracts</a:t>
            </a:r>
          </a:p>
        </p:txBody>
      </p:sp>
    </p:spTree>
    <p:extLst>
      <p:ext uri="{BB962C8B-B14F-4D97-AF65-F5344CB8AC3E}">
        <p14:creationId xmlns:p14="http://schemas.microsoft.com/office/powerpoint/2010/main" val="386306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FA7BD-22C3-8A1A-5F08-8C8069CCB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5E3C04-976D-30EF-AD3F-757D9E04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b="5955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F6E38C-F576-7AF1-226A-C08D3ED3EE38}"/>
              </a:ext>
            </a:extLst>
          </p:cNvPr>
          <p:cNvSpPr txBox="1"/>
          <p:nvPr/>
        </p:nvSpPr>
        <p:spPr>
          <a:xfrm>
            <a:off x="6692900" y="1905000"/>
            <a:ext cx="36775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No payment in the following scenarios: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Learners not captured on the system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Learners not moderated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Learners not assessed</a:t>
            </a:r>
          </a:p>
        </p:txBody>
      </p:sp>
    </p:spTree>
    <p:extLst>
      <p:ext uri="{BB962C8B-B14F-4D97-AF65-F5344CB8AC3E}">
        <p14:creationId xmlns:p14="http://schemas.microsoft.com/office/powerpoint/2010/main" val="297048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F4A1-A706-1340-1A5C-E888D0312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C70BD-36D1-0F8F-4965-FC01046DA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b="5955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A7B89-0402-934D-2C32-213254DA1281}"/>
              </a:ext>
            </a:extLst>
          </p:cNvPr>
          <p:cNvSpPr txBox="1"/>
          <p:nvPr/>
        </p:nvSpPr>
        <p:spPr>
          <a:xfrm>
            <a:off x="6692900" y="1447800"/>
            <a:ext cx="36775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Incomplete forms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Information captured incorrectly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Bad record keeping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Unclear ID copy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Learners’ stipend not paid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Claiming funds for deceased learners</a:t>
            </a:r>
          </a:p>
        </p:txBody>
      </p:sp>
    </p:spTree>
    <p:extLst>
      <p:ext uri="{BB962C8B-B14F-4D97-AF65-F5344CB8AC3E}">
        <p14:creationId xmlns:p14="http://schemas.microsoft.com/office/powerpoint/2010/main" val="376099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D1368-03E6-31DB-29D6-5F069BE99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A75B1-139C-58FB-A094-B0AF9DD06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b="5955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DC338-07C8-FEA2-15D1-CDAEE4C89F3D}"/>
              </a:ext>
            </a:extLst>
          </p:cNvPr>
          <p:cNvSpPr txBox="1"/>
          <p:nvPr/>
        </p:nvSpPr>
        <p:spPr>
          <a:xfrm>
            <a:off x="6692900" y="838200"/>
            <a:ext cx="367755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solidFill>
                  <a:schemeClr val="bg1"/>
                </a:solidFill>
              </a:rPr>
              <a:t>Request for extension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Blank documents submitted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Incorrect documents submitted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Application not submitted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Proposal not specific</a:t>
            </a:r>
          </a:p>
          <a:p>
            <a:pPr algn="ctr"/>
            <a:endParaRPr lang="en-ZA" sz="2800" b="1" dirty="0">
              <a:solidFill>
                <a:schemeClr val="bg1"/>
              </a:solidFill>
            </a:endParaRPr>
          </a:p>
          <a:p>
            <a:pPr algn="ctr"/>
            <a:r>
              <a:rPr lang="en-ZA" sz="2800" b="1" dirty="0">
                <a:solidFill>
                  <a:schemeClr val="bg1"/>
                </a:solidFill>
              </a:rPr>
              <a:t>Oversubscribed</a:t>
            </a:r>
          </a:p>
        </p:txBody>
      </p:sp>
    </p:spTree>
    <p:extLst>
      <p:ext uri="{BB962C8B-B14F-4D97-AF65-F5344CB8AC3E}">
        <p14:creationId xmlns:p14="http://schemas.microsoft.com/office/powerpoint/2010/main" val="273586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9BB7-E91D-B761-0ED3-0AAF04283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C0F9F-DE35-4C29-4C28-51D76F12E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43001"/>
            <a:ext cx="17221200" cy="8610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7AAC50-BFED-7BD7-2D4B-37CA03F96CF8}"/>
              </a:ext>
            </a:extLst>
          </p:cNvPr>
          <p:cNvSpPr txBox="1">
            <a:spLocks/>
          </p:cNvSpPr>
          <p:nvPr/>
        </p:nvSpPr>
        <p:spPr>
          <a:xfrm>
            <a:off x="520700" y="294481"/>
            <a:ext cx="10515600" cy="13255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Nova" panose="020B0602020104020203" pitchFamily="34" charset="0"/>
              </a:rPr>
              <a:t>FP&amp;M SETA’s Expectations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67BFC-98C7-502B-263D-C6A027D42EA3}"/>
              </a:ext>
            </a:extLst>
          </p:cNvPr>
          <p:cNvSpPr txBox="1"/>
          <p:nvPr/>
        </p:nvSpPr>
        <p:spPr>
          <a:xfrm>
            <a:off x="673100" y="1824980"/>
            <a:ext cx="86106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Acknowledge FP&amp;M SETA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Efficient usage of FP&amp;M SETA career portal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Activate &amp; complete projects on time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Allow for project visits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No deceased learners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No double dipping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ZA" sz="5000" dirty="0">
                <a:latin typeface="+mn-lt"/>
              </a:rPr>
              <a:t>Effective capture of learners on the system</a:t>
            </a:r>
          </a:p>
        </p:txBody>
      </p:sp>
    </p:spTree>
    <p:extLst>
      <p:ext uri="{BB962C8B-B14F-4D97-AF65-F5344CB8AC3E}">
        <p14:creationId xmlns:p14="http://schemas.microsoft.com/office/powerpoint/2010/main" val="371003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C6FE4-DBD2-9AE0-B005-63D2B6FB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750631-E041-84CC-A925-765CA383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/>
          <a:lstStyle/>
          <a:p>
            <a:r>
              <a:rPr lang="en-US" dirty="0"/>
              <a:t>DG Window Period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A4AE657-F7E5-80DA-91FF-D4B520F9C3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72937"/>
              </p:ext>
            </p:extLst>
          </p:nvPr>
        </p:nvGraphicFramePr>
        <p:xfrm>
          <a:off x="4242011" y="797759"/>
          <a:ext cx="11565467" cy="7710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265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2F9D-1294-DA1C-2321-009AC5DEC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401C6D-FDA8-E2AB-A5A1-C1761FD4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62299"/>
          <a:stretch>
            <a:fillRect/>
          </a:stretch>
        </p:blipFill>
        <p:spPr>
          <a:xfrm>
            <a:off x="0" y="0"/>
            <a:ext cx="3962400" cy="9723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4BED5-FBF3-E13F-E099-FF5085E8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110" y="426937"/>
            <a:ext cx="12912090" cy="830997"/>
          </a:xfrm>
        </p:spPr>
        <p:txBody>
          <a:bodyPr/>
          <a:lstStyle/>
          <a:p>
            <a:r>
              <a:rPr lang="en-US" dirty="0"/>
              <a:t>Assistance During the Window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FE5AA3-6AB8-241E-F733-C824ADE0F5B1}"/>
              </a:ext>
            </a:extLst>
          </p:cNvPr>
          <p:cNvSpPr/>
          <p:nvPr/>
        </p:nvSpPr>
        <p:spPr>
          <a:xfrm>
            <a:off x="5855826" y="3048000"/>
            <a:ext cx="2971800" cy="3124200"/>
          </a:xfrm>
          <a:prstGeom prst="roundRect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600" dirty="0"/>
              <a:t>Staff available daily to assist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E0065D-CFBB-B7DD-F090-688CEBD2D00B}"/>
              </a:ext>
            </a:extLst>
          </p:cNvPr>
          <p:cNvSpPr/>
          <p:nvPr/>
        </p:nvSpPr>
        <p:spPr>
          <a:xfrm>
            <a:off x="8991600" y="3032234"/>
            <a:ext cx="2971800" cy="3124200"/>
          </a:xfrm>
          <a:prstGeom prst="roundRect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600" dirty="0"/>
              <a:t>E-mail</a:t>
            </a:r>
          </a:p>
          <a:p>
            <a:pPr algn="ctr"/>
            <a:r>
              <a:rPr lang="en-ZA" sz="3600" dirty="0"/>
              <a:t>Telephone</a:t>
            </a:r>
          </a:p>
          <a:p>
            <a:pPr algn="ctr"/>
            <a:r>
              <a:rPr lang="en-ZA" sz="3600" dirty="0"/>
              <a:t>MS Teams</a:t>
            </a:r>
          </a:p>
          <a:p>
            <a:pPr algn="ctr"/>
            <a:r>
              <a:rPr lang="en-ZA" sz="3600" dirty="0"/>
              <a:t>Face-2-Face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FBCFFB-F5CB-C126-DC59-3318281DAF08}"/>
              </a:ext>
            </a:extLst>
          </p:cNvPr>
          <p:cNvSpPr/>
          <p:nvPr/>
        </p:nvSpPr>
        <p:spPr>
          <a:xfrm>
            <a:off x="12103100" y="3026979"/>
            <a:ext cx="2971800" cy="3124200"/>
          </a:xfrm>
          <a:prstGeom prst="roundRect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600" dirty="0"/>
              <a:t>Endorsed team is available for technical matters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D4E3EE-BEC2-3F42-F709-DE5A97142E58}"/>
              </a:ext>
            </a:extLst>
          </p:cNvPr>
          <p:cNvSpPr/>
          <p:nvPr/>
        </p:nvSpPr>
        <p:spPr>
          <a:xfrm>
            <a:off x="6646000" y="1784131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3EAF52-4A49-F0B1-ADB3-D1C55320BD81}"/>
              </a:ext>
            </a:extLst>
          </p:cNvPr>
          <p:cNvSpPr/>
          <p:nvPr/>
        </p:nvSpPr>
        <p:spPr>
          <a:xfrm>
            <a:off x="9757500" y="1752600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E88D2B-1A15-D506-18FB-FF72386EE228}"/>
              </a:ext>
            </a:extLst>
          </p:cNvPr>
          <p:cNvSpPr/>
          <p:nvPr/>
        </p:nvSpPr>
        <p:spPr>
          <a:xfrm>
            <a:off x="12869000" y="1752600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F8D7FDAE-AB2F-C3A3-AF0B-BF60B8E063A6}"/>
              </a:ext>
            </a:extLst>
          </p:cNvPr>
          <p:cNvSpPr/>
          <p:nvPr/>
        </p:nvSpPr>
        <p:spPr>
          <a:xfrm rot="5400000">
            <a:off x="9690100" y="948363"/>
            <a:ext cx="1524000" cy="10007600"/>
          </a:xfrm>
          <a:prstGeom prst="rightBracket">
            <a:avLst/>
          </a:prstGeom>
          <a:ln w="38100">
            <a:solidFill>
              <a:srgbClr val="1A6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0F6453-C583-223F-8239-999F45A13DEA}"/>
              </a:ext>
            </a:extLst>
          </p:cNvPr>
          <p:cNvSpPr/>
          <p:nvPr/>
        </p:nvSpPr>
        <p:spPr>
          <a:xfrm>
            <a:off x="9283700" y="6857999"/>
            <a:ext cx="3276600" cy="1523999"/>
          </a:xfrm>
          <a:prstGeom prst="ellipse">
            <a:avLst/>
          </a:prstGeom>
          <a:solidFill>
            <a:srgbClr val="FA4D52"/>
          </a:solidFill>
          <a:ln>
            <a:solidFill>
              <a:srgbClr val="FA4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/>
              <a:t>Closes Midnight </a:t>
            </a:r>
          </a:p>
          <a:p>
            <a:pPr algn="ctr"/>
            <a:r>
              <a:rPr lang="en-ZA" sz="2400" b="1" dirty="0"/>
              <a:t>15 March 2026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02E7D8-AD1C-CBBF-6A57-BF7308336440}"/>
              </a:ext>
            </a:extLst>
          </p:cNvPr>
          <p:cNvSpPr/>
          <p:nvPr/>
        </p:nvSpPr>
        <p:spPr>
          <a:xfrm>
            <a:off x="8659764" y="7259998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rgbClr val="FA4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600" b="1" dirty="0">
                <a:solidFill>
                  <a:srgbClr val="FA4D52"/>
                </a:solidFill>
              </a:rPr>
              <a:t>!!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38650D-CC27-E016-BD5A-32C3769EED7B}"/>
              </a:ext>
            </a:extLst>
          </p:cNvPr>
          <p:cNvSpPr/>
          <p:nvPr/>
        </p:nvSpPr>
        <p:spPr>
          <a:xfrm>
            <a:off x="12400414" y="7259998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rgbClr val="FA4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600" b="1" dirty="0">
                <a:solidFill>
                  <a:srgbClr val="FA4D52"/>
                </a:solidFill>
              </a:rPr>
              <a:t>!!</a:t>
            </a:r>
          </a:p>
        </p:txBody>
      </p:sp>
      <p:pic>
        <p:nvPicPr>
          <p:cNvPr id="19" name="Graphic 18" descr="Person eating with solid fill">
            <a:extLst>
              <a:ext uri="{FF2B5EF4-FFF2-40B4-BE49-F238E27FC236}">
                <a16:creationId xmlns:a16="http://schemas.microsoft.com/office/drawing/2014/main" id="{F8EBD94B-0408-4705-A5C7-B8AFA3D83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8800" y="2044965"/>
            <a:ext cx="914400" cy="914400"/>
          </a:xfrm>
          <a:prstGeom prst="rect">
            <a:avLst/>
          </a:prstGeom>
        </p:spPr>
      </p:pic>
      <p:pic>
        <p:nvPicPr>
          <p:cNvPr id="21" name="Graphic 20" descr="Call center with solid fill">
            <a:extLst>
              <a:ext uri="{FF2B5EF4-FFF2-40B4-BE49-F238E27FC236}">
                <a16:creationId xmlns:a16="http://schemas.microsoft.com/office/drawing/2014/main" id="{F28DB8EF-BA4B-429F-F2A1-A33F04B4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4900" y="1973998"/>
            <a:ext cx="914400" cy="914400"/>
          </a:xfrm>
          <a:prstGeom prst="rect">
            <a:avLst/>
          </a:prstGeom>
        </p:spPr>
      </p:pic>
      <p:pic>
        <p:nvPicPr>
          <p:cNvPr id="23" name="Graphic 22" descr="Users with solid fill">
            <a:extLst>
              <a:ext uri="{FF2B5EF4-FFF2-40B4-BE49-F238E27FC236}">
                <a16:creationId xmlns:a16="http://schemas.microsoft.com/office/drawing/2014/main" id="{A61EBB92-B913-C4EE-4FE6-7D27C440C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20414" y="20064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3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75D3-BEAB-680C-34AB-5E41D9022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35E7D5-EC87-1379-9ED5-B627B7ED750F}"/>
              </a:ext>
            </a:extLst>
          </p:cNvPr>
          <p:cNvSpPr txBox="1">
            <a:spLocks/>
          </p:cNvSpPr>
          <p:nvPr/>
        </p:nvSpPr>
        <p:spPr>
          <a:xfrm>
            <a:off x="6832600" y="609600"/>
            <a:ext cx="105156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MT" panose="020B0502020104020203" pitchFamily="34" charset="0"/>
              </a:rPr>
              <a:t>Application Criteria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AD576A-4F5F-F5F7-5C85-43854826E08D}"/>
              </a:ext>
            </a:extLst>
          </p:cNvPr>
          <p:cNvSpPr txBox="1">
            <a:spLocks/>
          </p:cNvSpPr>
          <p:nvPr/>
        </p:nvSpPr>
        <p:spPr>
          <a:xfrm>
            <a:off x="6819900" y="2057400"/>
            <a:ext cx="9626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Any registered organisation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ZA" sz="4000" dirty="0"/>
              <a:t>Levy payers who have submitted WSP and ATR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ZA" sz="4000" dirty="0"/>
              <a:t>Accreditation and tax compliant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Training linked to our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Prioritise: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ZA" sz="4000" dirty="0"/>
              <a:t>Youth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ZA" sz="4000" dirty="0"/>
              <a:t>Women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ZA" sz="4000" dirty="0"/>
              <a:t>Disabled learners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ZA" sz="4000" dirty="0"/>
              <a:t>Absorption of learners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3D8F0-21AF-A03A-0A9C-2DF3F4196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r="21633"/>
          <a:stretch>
            <a:fillRect/>
          </a:stretch>
        </p:blipFill>
        <p:spPr>
          <a:xfrm>
            <a:off x="0" y="0"/>
            <a:ext cx="593685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7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34555"/>
      </a:dk2>
      <a:lt2>
        <a:srgbClr val="EEECE1"/>
      </a:lt2>
      <a:accent1>
        <a:srgbClr val="134555"/>
      </a:accent1>
      <a:accent2>
        <a:srgbClr val="8FA15B"/>
      </a:accent2>
      <a:accent3>
        <a:srgbClr val="FBBC53"/>
      </a:accent3>
      <a:accent4>
        <a:srgbClr val="DE5E59"/>
      </a:accent4>
      <a:accent5>
        <a:srgbClr val="08825C"/>
      </a:accent5>
      <a:accent6>
        <a:srgbClr val="8FA15B"/>
      </a:accent6>
      <a:hlink>
        <a:srgbClr val="134555"/>
      </a:hlink>
      <a:folHlink>
        <a:srgbClr val="8FA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</Words>
  <Application>Microsoft Office PowerPoint</Application>
  <PresentationFormat>Custom</PresentationFormat>
  <Paragraphs>122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Gill Sans MT</vt:lpstr>
      <vt:lpstr>Gill Sans Nova</vt:lpstr>
      <vt:lpstr>Wingdings</vt:lpstr>
      <vt:lpstr>Office Theme</vt:lpstr>
      <vt:lpstr>Discretionary Grant Process 2026-27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DG Window Period</vt:lpstr>
      <vt:lpstr>Assistance During the Window</vt:lpstr>
      <vt:lpstr>PowerPoint Presentation</vt:lpstr>
      <vt:lpstr>Documents required for application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Elfrieda Tyrer</dc:creator>
  <cp:lastModifiedBy>PK Naicker</cp:lastModifiedBy>
  <cp:revision>25</cp:revision>
  <dcterms:created xsi:type="dcterms:W3CDTF">2026-02-03T12:08:09Z</dcterms:created>
  <dcterms:modified xsi:type="dcterms:W3CDTF">2026-02-10T18:18:42Z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2026-02-03T00:00:00Z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2026-02-03T00:00:00Z</vt:filetime>
  </property>
  <property fmtid="{D5CDD505-2E9C-101B-9397-08002B2CF9AE}" pid="5" name="Producer">
    <vt:lpwstr>Adobe PDF Library 18.0</vt:lpwstr>
  </property>
</Properties>
</file>